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sldIdLst>
    <p:sldId id="256" r:id="rId2"/>
    <p:sldId id="257" r:id="rId3"/>
    <p:sldId id="285" r:id="rId4"/>
    <p:sldId id="297" r:id="rId5"/>
    <p:sldId id="261" r:id="rId6"/>
    <p:sldId id="299" r:id="rId7"/>
    <p:sldId id="300" r:id="rId8"/>
    <p:sldId id="301" r:id="rId9"/>
    <p:sldId id="302" r:id="rId10"/>
    <p:sldId id="303" r:id="rId11"/>
    <p:sldId id="304" r:id="rId12"/>
    <p:sldId id="305" r:id="rId13"/>
    <p:sldId id="298" r:id="rId14"/>
    <p:sldId id="30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434" autoAdjust="0"/>
  </p:normalViewPr>
  <p:slideViewPr>
    <p:cSldViewPr snapToGrid="0">
      <p:cViewPr varScale="1">
        <p:scale>
          <a:sx n="114" d="100"/>
          <a:sy n="114" d="100"/>
        </p:scale>
        <p:origin x="426" y="114"/>
      </p:cViewPr>
      <p:guideLst>
        <p:guide orient="horz" pos="2160"/>
        <p:guide pos="3840"/>
      </p:guideLst>
    </p:cSldViewPr>
  </p:slideViewPr>
  <p:outlineViewPr>
    <p:cViewPr>
      <p:scale>
        <a:sx n="33" d="100"/>
        <a:sy n="33" d="100"/>
      </p:scale>
      <p:origin x="0" y="-2424"/>
    </p:cViewPr>
  </p:outlineViewPr>
  <p:notesTextViewPr>
    <p:cViewPr>
      <p:scale>
        <a:sx n="1" d="1"/>
        <a:sy n="1" d="1"/>
      </p:scale>
      <p:origin x="0" y="0"/>
    </p:cViewPr>
  </p:notesTextViewPr>
  <p:sorterViewPr>
    <p:cViewPr>
      <p:scale>
        <a:sx n="100" d="100"/>
        <a:sy n="100" d="100"/>
      </p:scale>
      <p:origin x="0" y="-51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a:t>Образец заголовка</a:t>
            </a:r>
            <a:endParaRPr kumimoji="0" lang="en-US"/>
          </a:p>
        </p:txBody>
      </p:sp>
      <p:sp>
        <p:nvSpPr>
          <p:cNvPr id="20" name="Подзаголовок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19" name="Дата 18"/>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11" name="Номер слайда 10"/>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p>
            <a:r>
              <a:rPr kumimoji="0" lang="ru-RU"/>
              <a:t>Образец заголовка</a:t>
            </a:r>
            <a:endParaRPr kumimoji="0" lang="en-US"/>
          </a:p>
        </p:txBody>
      </p:sp>
      <p:sp>
        <p:nvSpPr>
          <p:cNvPr id="3" name="Содержимое 2"/>
          <p:cNvSpPr>
            <a:spLocks noGrp="1"/>
          </p:cNvSpPr>
          <p:nvPr>
            <p:ph idx="1"/>
          </p:nvPr>
        </p:nvSpPr>
        <p:spPr>
          <a:xfrm>
            <a:off x="670560" y="530352"/>
            <a:ext cx="10911840" cy="41879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nchor="b"/>
          <a:lstStyle>
            <a:lvl1pPr>
              <a:defRPr b="1"/>
            </a:lvl1pPr>
            <a:extLst/>
          </a:lstStyle>
          <a:p>
            <a:r>
              <a:rPr kumimoji="0" lang="ru-RU"/>
              <a:t>Образец заголовка</a:t>
            </a:r>
            <a:endParaRPr kumimoji="0"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ru-RU"/>
              <a:t>Образец заголовка</a:t>
            </a:r>
            <a:endParaRPr kumimoji="0"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4FAB73BC-B049-4115-A692-8D63A059BFB8}" type="slidenum">
              <a:rPr lang="en-US" smtClean="0"/>
              <a:pPr/>
              <a:t>‹#›</a:t>
            </a:fld>
            <a:endParaRPr lang="en-US" dirty="0"/>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05"/>
            <a:ext cx="2641600" cy="5257799"/>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711200" y="533403"/>
            <a:ext cx="7924800" cy="525780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6DFF08F-DC6B-4601-B491-B0F83F6DD2DA}" type="datetimeFigureOut">
              <a:rPr lang="en-US" smtClean="0"/>
              <a:pPr/>
              <a:t>2/4/2026</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670560" y="4985590"/>
            <a:ext cx="10911840" cy="1051560"/>
          </a:xfrm>
          <a:prstGeom prst="rect">
            <a:avLst/>
          </a:prstGeom>
        </p:spPr>
        <p:txBody>
          <a:bodyPr vert="horz" anchor="b">
            <a:normAutofit/>
          </a:bodyPr>
          <a:lstStyle/>
          <a:p>
            <a:r>
              <a:rPr kumimoji="0" lang="ru-RU"/>
              <a:t>Образец заголовка</a:t>
            </a:r>
            <a:endParaRPr kumimoji="0" lang="en-US"/>
          </a:p>
        </p:txBody>
      </p:sp>
      <p:sp>
        <p:nvSpPr>
          <p:cNvPr id="4" name="Текст 3"/>
          <p:cNvSpPr>
            <a:spLocks noGrp="1"/>
          </p:cNvSpPr>
          <p:nvPr>
            <p:ph type="body" idx="1"/>
          </p:nvPr>
        </p:nvSpPr>
        <p:spPr>
          <a:xfrm>
            <a:off x="670560" y="530352"/>
            <a:ext cx="10911840" cy="4187952"/>
          </a:xfrm>
          <a:prstGeom prst="rect">
            <a:avLst/>
          </a:prstGeom>
        </p:spPr>
        <p:txBody>
          <a:bodyPr vert="horz" lIns="182880" tIns="91440">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5" name="Дата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6DFF08F-DC6B-4601-B491-B0F83F6DD2DA}" type="datetimeFigureOut">
              <a:rPr lang="en-US" smtClean="0"/>
              <a:pPr/>
              <a:t>2/4/2026</a:t>
            </a:fld>
            <a:endParaRPr lang="en-US" dirty="0"/>
          </a:p>
        </p:txBody>
      </p:sp>
      <p:sp>
        <p:nvSpPr>
          <p:cNvPr id="18" name="Нижний колонтитул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Номер слайда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FAB73BC-B049-4115-A692-8D63A059BFB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4032" y="231821"/>
            <a:ext cx="9897405" cy="1555034"/>
          </a:xfrm>
        </p:spPr>
        <p:txBody>
          <a:bodyPr>
            <a:noAutofit/>
          </a:bodyPr>
          <a:lstStyle/>
          <a:p>
            <a:pPr algn="ctr"/>
            <a:b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Серікбаев</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атындағы</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Шығыс</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Қазақстан</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техникалық</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университеті</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endPar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744332" y="2528932"/>
            <a:ext cx="8636804" cy="1088732"/>
          </a:xfrm>
        </p:spPr>
        <p:txBody>
          <a:bodyPr>
            <a:normAutofit/>
          </a:bodyPr>
          <a:lstStyle/>
          <a:p>
            <a:pPr algn="ctr"/>
            <a:r>
              <a:rPr lang="ru-RU" sz="24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Жерлерді</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мемлекеттік</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тіркеу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және</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есепке</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алу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br>
              <a:rPr lang="ru-RU" sz="3200" dirty="0">
                <a:solidFill>
                  <a:srgbClr val="000000"/>
                </a:solidFill>
                <a:latin typeface="Calibri"/>
                <a:ea typeface="Times New Roman"/>
                <a:cs typeface="Times New Roman"/>
              </a:rPr>
            </a:br>
            <a:endParaRPr lang="ru-RU" sz="3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endParaRPr>
          </a:p>
          <a:p>
            <a:endParaRPr lang="ru-RU" dirty="0"/>
          </a:p>
        </p:txBody>
      </p:sp>
      <p:sp>
        <p:nvSpPr>
          <p:cNvPr id="5" name="TextBox 4"/>
          <p:cNvSpPr txBox="1"/>
          <p:nvPr/>
        </p:nvSpPr>
        <p:spPr>
          <a:xfrm>
            <a:off x="6505303" y="4842457"/>
            <a:ext cx="5459171" cy="369332"/>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Аға</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оқытушы</a:t>
            </a:r>
            <a:r>
              <a:rPr lang="en-US"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Какенов О.А.</a:t>
            </a:r>
          </a:p>
        </p:txBody>
      </p:sp>
    </p:spTree>
    <p:extLst>
      <p:ext uri="{BB962C8B-B14F-4D97-AF65-F5344CB8AC3E}">
        <p14:creationId xmlns:p14="http://schemas.microsoft.com/office/powerpoint/2010/main" val="234306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631" y="2717718"/>
            <a:ext cx="10190408" cy="910107"/>
          </a:xfrm>
        </p:spPr>
        <p:txBody>
          <a:bodyPr>
            <a:normAutofit fontScale="90000"/>
          </a:bodyPr>
          <a:lstStyle/>
          <a:p>
            <a:pPr algn="ct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3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дәріс</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Жер</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сапасын</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есепе</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алу</a:t>
            </a:r>
            <a:endParaRPr lang="ru-RU" sz="4000" dirty="0">
              <a:ln>
                <a:solidFill>
                  <a:schemeClr val="tx1"/>
                </a:solidFill>
              </a:ln>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5015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89A159F-10FD-4FA6-83EE-FC26874EEEC4}"/>
              </a:ext>
            </a:extLst>
          </p:cNvPr>
          <p:cNvSpPr/>
          <p:nvPr/>
        </p:nvSpPr>
        <p:spPr>
          <a:xfrm>
            <a:off x="1702965" y="889844"/>
            <a:ext cx="8045042" cy="369332"/>
          </a:xfrm>
          <a:prstGeom prst="rect">
            <a:avLst/>
          </a:prstGeom>
        </p:spPr>
        <p:txBody>
          <a:bodyPr wrap="square">
            <a:spAutoFit/>
          </a:bodyPr>
          <a:lstStyle/>
          <a:p>
            <a:pPr fontAlgn="base"/>
            <a:r>
              <a:rPr lang="ru-RU" dirty="0">
                <a:solidFill>
                  <a:srgbClr val="000000"/>
                </a:solidFill>
                <a:latin typeface="Courier New" panose="02070309020205020404" pitchFamily="49" charset="0"/>
              </a:rPr>
              <a:t> </a:t>
            </a:r>
            <a:endParaRPr lang="ru-RU" b="1" dirty="0">
              <a:solidFill>
                <a:srgbClr val="000000"/>
              </a:solidFill>
              <a:effectLst/>
              <a:latin typeface="Courier New" panose="02070309020205020404" pitchFamily="49" charset="0"/>
            </a:endParaRPr>
          </a:p>
        </p:txBody>
      </p:sp>
      <p:sp>
        <p:nvSpPr>
          <p:cNvPr id="4" name="Прямоугольник 3">
            <a:extLst>
              <a:ext uri="{FF2B5EF4-FFF2-40B4-BE49-F238E27FC236}">
                <a16:creationId xmlns:a16="http://schemas.microsoft.com/office/drawing/2014/main" id="{9DD2E32F-571C-487B-AA82-774D1EB61B24}"/>
              </a:ext>
            </a:extLst>
          </p:cNvPr>
          <p:cNvSpPr/>
          <p:nvPr/>
        </p:nvSpPr>
        <p:spPr>
          <a:xfrm>
            <a:off x="3361959" y="1164172"/>
            <a:ext cx="5314275" cy="1200329"/>
          </a:xfrm>
          <a:prstGeom prst="rect">
            <a:avLst/>
          </a:prstGeom>
          <a:noFill/>
        </p:spPr>
        <p:txBody>
          <a:bodyPr wrap="none" lIns="91440" tIns="45720" rIns="91440" bIns="45720">
            <a:spAutoFit/>
          </a:bodyPr>
          <a:lstStyle/>
          <a:p>
            <a:pPr algn="ctr"/>
            <a:r>
              <a:rPr lang="ru-RU" sz="3600" b="0" cap="none" spc="0" dirty="0" err="1">
                <a:ln w="0"/>
                <a:solidFill>
                  <a:schemeClr val="tx1"/>
                </a:solidFill>
                <a:effectLst>
                  <a:outerShdw blurRad="38100" dist="19050" dir="2700000" algn="tl" rotWithShape="0">
                    <a:schemeClr val="dk1">
                      <a:alpha val="40000"/>
                    </a:schemeClr>
                  </a:outerShdw>
                </a:effectLst>
              </a:rPr>
              <a:t>Жер</a:t>
            </a:r>
            <a:r>
              <a:rPr lang="ru-RU" sz="3600" b="0" cap="none" spc="0" dirty="0">
                <a:ln w="0"/>
                <a:solidFill>
                  <a:schemeClr val="tx1"/>
                </a:solidFill>
                <a:effectLst>
                  <a:outerShdw blurRad="38100" dist="19050" dir="2700000" algn="tl" rotWithShape="0">
                    <a:schemeClr val="dk1">
                      <a:alpha val="40000"/>
                    </a:schemeClr>
                  </a:outerShdw>
                </a:effectLst>
              </a:rPr>
              <a:t> </a:t>
            </a:r>
            <a:r>
              <a:rPr lang="ru-RU" sz="3600" b="0" cap="none" spc="0" dirty="0" err="1">
                <a:ln w="0"/>
                <a:solidFill>
                  <a:schemeClr val="tx1"/>
                </a:solidFill>
                <a:effectLst>
                  <a:outerShdw blurRad="38100" dist="19050" dir="2700000" algn="tl" rotWithShape="0">
                    <a:schemeClr val="dk1">
                      <a:alpha val="40000"/>
                    </a:schemeClr>
                  </a:outerShdw>
                </a:effectLst>
              </a:rPr>
              <a:t>алқаптарының</a:t>
            </a:r>
            <a:r>
              <a:rPr lang="ru-RU" sz="3600" b="0" cap="none" spc="0" dirty="0">
                <a:ln w="0"/>
                <a:solidFill>
                  <a:schemeClr val="tx1"/>
                </a:solidFill>
                <a:effectLst>
                  <a:outerShdw blurRad="38100" dist="19050" dir="2700000" algn="tl" rotWithShape="0">
                    <a:schemeClr val="dk1">
                      <a:alpha val="40000"/>
                    </a:schemeClr>
                  </a:outerShdw>
                </a:effectLst>
              </a:rPr>
              <a:t> </a:t>
            </a:r>
          </a:p>
          <a:p>
            <a:pPr algn="ctr"/>
            <a:r>
              <a:rPr lang="ru-RU" sz="3600" b="0" cap="none" spc="0" dirty="0" err="1">
                <a:ln w="0"/>
                <a:solidFill>
                  <a:schemeClr val="tx1"/>
                </a:solidFill>
                <a:effectLst>
                  <a:outerShdw blurRad="38100" dist="19050" dir="2700000" algn="tl" rotWithShape="0">
                    <a:schemeClr val="dk1">
                      <a:alpha val="40000"/>
                    </a:schemeClr>
                  </a:outerShdw>
                </a:effectLst>
              </a:rPr>
              <a:t>сапасын</a:t>
            </a:r>
            <a:r>
              <a:rPr lang="ru-RU" sz="3600" b="0" cap="none" spc="0" dirty="0">
                <a:ln w="0"/>
                <a:solidFill>
                  <a:schemeClr val="tx1"/>
                </a:solidFill>
                <a:effectLst>
                  <a:outerShdw blurRad="38100" dist="19050" dir="2700000" algn="tl" rotWithShape="0">
                    <a:schemeClr val="dk1">
                      <a:alpha val="40000"/>
                    </a:schemeClr>
                  </a:outerShdw>
                </a:effectLst>
              </a:rPr>
              <a:t> </a:t>
            </a:r>
            <a:r>
              <a:rPr lang="ru-RU" sz="3600" b="0" cap="none" spc="0" dirty="0" err="1">
                <a:ln w="0"/>
                <a:solidFill>
                  <a:schemeClr val="tx1"/>
                </a:solidFill>
                <a:effectLst>
                  <a:outerShdw blurRad="38100" dist="19050" dir="2700000" algn="tl" rotWithShape="0">
                    <a:schemeClr val="dk1">
                      <a:alpha val="40000"/>
                    </a:schemeClr>
                  </a:outerShdw>
                </a:effectLst>
              </a:rPr>
              <a:t>есмепке</a:t>
            </a:r>
            <a:r>
              <a:rPr lang="ru-RU" sz="3600" b="0" cap="none" spc="0" dirty="0">
                <a:ln w="0"/>
                <a:solidFill>
                  <a:schemeClr val="tx1"/>
                </a:solidFill>
                <a:effectLst>
                  <a:outerShdw blurRad="38100" dist="19050" dir="2700000" algn="tl" rotWithShape="0">
                    <a:schemeClr val="dk1">
                      <a:alpha val="40000"/>
                    </a:schemeClr>
                  </a:outerShdw>
                </a:effectLst>
              </a:rPr>
              <a:t> </a:t>
            </a:r>
            <a:r>
              <a:rPr lang="ru-RU" sz="3600" b="0" cap="none" spc="0" dirty="0" err="1">
                <a:ln w="0"/>
                <a:solidFill>
                  <a:schemeClr val="tx1"/>
                </a:solidFill>
                <a:effectLst>
                  <a:outerShdw blurRad="38100" dist="19050" dir="2700000" algn="tl" rotWithShape="0">
                    <a:schemeClr val="dk1">
                      <a:alpha val="40000"/>
                    </a:schemeClr>
                  </a:outerShdw>
                </a:effectLst>
              </a:rPr>
              <a:t>алу</a:t>
            </a:r>
            <a:endParaRPr lang="ru-RU" sz="3600" b="0" cap="none" spc="0" dirty="0">
              <a:ln w="0"/>
              <a:solidFill>
                <a:schemeClr val="tx1"/>
              </a:solidFill>
              <a:effectLst>
                <a:outerShdw blurRad="38100" dist="19050" dir="2700000" algn="tl" rotWithShape="0">
                  <a:schemeClr val="dk1">
                    <a:alpha val="40000"/>
                  </a:schemeClr>
                </a:outerShdw>
              </a:effectLst>
            </a:endParaRPr>
          </a:p>
        </p:txBody>
      </p:sp>
      <p:sp>
        <p:nvSpPr>
          <p:cNvPr id="6" name="Прямоугольник 5">
            <a:extLst>
              <a:ext uri="{FF2B5EF4-FFF2-40B4-BE49-F238E27FC236}">
                <a16:creationId xmlns:a16="http://schemas.microsoft.com/office/drawing/2014/main" id="{FB925A02-BF9A-4F56-8E25-DD8CDB81F9FF}"/>
              </a:ext>
            </a:extLst>
          </p:cNvPr>
          <p:cNvSpPr/>
          <p:nvPr/>
        </p:nvSpPr>
        <p:spPr>
          <a:xfrm>
            <a:off x="637792" y="2632774"/>
            <a:ext cx="1880075" cy="87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топырақтың</a:t>
            </a:r>
            <a:r>
              <a:rPr lang="ru-RU" dirty="0"/>
              <a:t> </a:t>
            </a:r>
            <a:r>
              <a:rPr lang="ru-RU" dirty="0" err="1"/>
              <a:t>механикалық</a:t>
            </a:r>
            <a:r>
              <a:rPr lang="ru-RU" dirty="0"/>
              <a:t> </a:t>
            </a:r>
            <a:r>
              <a:rPr lang="ru-RU" dirty="0" err="1"/>
              <a:t>құрамы</a:t>
            </a:r>
            <a:endParaRPr lang="ru-RU" dirty="0"/>
          </a:p>
        </p:txBody>
      </p:sp>
      <p:sp>
        <p:nvSpPr>
          <p:cNvPr id="7" name="Прямоугольник 6">
            <a:extLst>
              <a:ext uri="{FF2B5EF4-FFF2-40B4-BE49-F238E27FC236}">
                <a16:creationId xmlns:a16="http://schemas.microsoft.com/office/drawing/2014/main" id="{2CECB7CA-D5B4-427C-8A7C-0A6E65204612}"/>
              </a:ext>
            </a:extLst>
          </p:cNvPr>
          <p:cNvSpPr/>
          <p:nvPr/>
        </p:nvSpPr>
        <p:spPr>
          <a:xfrm>
            <a:off x="2650214" y="2654158"/>
            <a:ext cx="142349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тұздану</a:t>
            </a:r>
            <a:r>
              <a:rPr lang="ru-RU" dirty="0"/>
              <a:t> </a:t>
            </a:r>
            <a:r>
              <a:rPr lang="ru-RU" dirty="0" err="1"/>
              <a:t>дәрежесі</a:t>
            </a:r>
            <a:endParaRPr lang="ru-RU" dirty="0"/>
          </a:p>
        </p:txBody>
      </p:sp>
      <p:sp>
        <p:nvSpPr>
          <p:cNvPr id="8" name="Прямоугольник 7">
            <a:extLst>
              <a:ext uri="{FF2B5EF4-FFF2-40B4-BE49-F238E27FC236}">
                <a16:creationId xmlns:a16="http://schemas.microsoft.com/office/drawing/2014/main" id="{D8D69E35-9F63-4D45-A5F5-FBB9C387C695}"/>
              </a:ext>
            </a:extLst>
          </p:cNvPr>
          <p:cNvSpPr/>
          <p:nvPr/>
        </p:nvSpPr>
        <p:spPr>
          <a:xfrm>
            <a:off x="4220035" y="2632774"/>
            <a:ext cx="1677825" cy="9467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сортаңдану</a:t>
            </a:r>
            <a:endParaRPr lang="ru-RU" dirty="0"/>
          </a:p>
        </p:txBody>
      </p:sp>
      <p:sp>
        <p:nvSpPr>
          <p:cNvPr id="9" name="Прямоугольник 8">
            <a:extLst>
              <a:ext uri="{FF2B5EF4-FFF2-40B4-BE49-F238E27FC236}">
                <a16:creationId xmlns:a16="http://schemas.microsoft.com/office/drawing/2014/main" id="{0845CC69-84BB-4E13-857A-84D281DD2D37}"/>
              </a:ext>
            </a:extLst>
          </p:cNvPr>
          <p:cNvSpPr/>
          <p:nvPr/>
        </p:nvSpPr>
        <p:spPr>
          <a:xfrm>
            <a:off x="6044191" y="2647491"/>
            <a:ext cx="1663368" cy="9467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қышқылдық</a:t>
            </a:r>
            <a:endParaRPr lang="ru-RU" dirty="0"/>
          </a:p>
        </p:txBody>
      </p:sp>
      <p:sp>
        <p:nvSpPr>
          <p:cNvPr id="10" name="Прямоугольник 9">
            <a:extLst>
              <a:ext uri="{FF2B5EF4-FFF2-40B4-BE49-F238E27FC236}">
                <a16:creationId xmlns:a16="http://schemas.microsoft.com/office/drawing/2014/main" id="{2E7A29E6-5C82-4C2F-9E45-AA309A7B1562}"/>
              </a:ext>
            </a:extLst>
          </p:cNvPr>
          <p:cNvSpPr/>
          <p:nvPr/>
        </p:nvSpPr>
        <p:spPr>
          <a:xfrm>
            <a:off x="7853890" y="2705768"/>
            <a:ext cx="1729712" cy="87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ылғалдылық</a:t>
            </a:r>
            <a:endParaRPr lang="ru-RU" dirty="0"/>
          </a:p>
        </p:txBody>
      </p:sp>
      <p:sp>
        <p:nvSpPr>
          <p:cNvPr id="11" name="Прямоугольник 10">
            <a:extLst>
              <a:ext uri="{FF2B5EF4-FFF2-40B4-BE49-F238E27FC236}">
                <a16:creationId xmlns:a16="http://schemas.microsoft.com/office/drawing/2014/main" id="{A6D7D637-53CA-4B55-901D-48289548CCFE}"/>
              </a:ext>
            </a:extLst>
          </p:cNvPr>
          <p:cNvSpPr/>
          <p:nvPr/>
        </p:nvSpPr>
        <p:spPr>
          <a:xfrm>
            <a:off x="9748007" y="2669270"/>
            <a:ext cx="1561647" cy="94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батпақтану</a:t>
            </a:r>
            <a:endParaRPr lang="ru-RU" dirty="0"/>
          </a:p>
        </p:txBody>
      </p:sp>
      <p:sp>
        <p:nvSpPr>
          <p:cNvPr id="12" name="Прямоугольник 11">
            <a:extLst>
              <a:ext uri="{FF2B5EF4-FFF2-40B4-BE49-F238E27FC236}">
                <a16:creationId xmlns:a16="http://schemas.microsoft.com/office/drawing/2014/main" id="{AB1983E9-BD07-4A20-A823-7DAC4580FC28}"/>
              </a:ext>
            </a:extLst>
          </p:cNvPr>
          <p:cNvSpPr/>
          <p:nvPr/>
        </p:nvSpPr>
        <p:spPr>
          <a:xfrm>
            <a:off x="797005" y="3830074"/>
            <a:ext cx="1561647" cy="94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тастылық</a:t>
            </a:r>
            <a:endParaRPr lang="ru-RU" dirty="0"/>
          </a:p>
        </p:txBody>
      </p:sp>
      <p:sp>
        <p:nvSpPr>
          <p:cNvPr id="13" name="Прямоугольник 12">
            <a:extLst>
              <a:ext uri="{FF2B5EF4-FFF2-40B4-BE49-F238E27FC236}">
                <a16:creationId xmlns:a16="http://schemas.microsoft.com/office/drawing/2014/main" id="{159F7318-FE4B-4A85-B5D8-05AB5F045BF1}"/>
              </a:ext>
            </a:extLst>
          </p:cNvPr>
          <p:cNvSpPr/>
          <p:nvPr/>
        </p:nvSpPr>
        <p:spPr>
          <a:xfrm>
            <a:off x="2650214" y="3830074"/>
            <a:ext cx="1561647" cy="94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э</a:t>
            </a:r>
            <a:r>
              <a:rPr lang="ru-RU" dirty="0" err="1"/>
              <a:t>розия</a:t>
            </a:r>
            <a:endParaRPr lang="ru-RU" dirty="0"/>
          </a:p>
        </p:txBody>
      </p:sp>
      <p:sp>
        <p:nvSpPr>
          <p:cNvPr id="14" name="Прямоугольник 13">
            <a:extLst>
              <a:ext uri="{FF2B5EF4-FFF2-40B4-BE49-F238E27FC236}">
                <a16:creationId xmlns:a16="http://schemas.microsoft.com/office/drawing/2014/main" id="{78F89DCA-EAA9-48AC-AC8B-85333C09C847}"/>
              </a:ext>
            </a:extLst>
          </p:cNvPr>
          <p:cNvSpPr/>
          <p:nvPr/>
        </p:nvSpPr>
        <p:spPr>
          <a:xfrm>
            <a:off x="4534353" y="3862525"/>
            <a:ext cx="1561647" cy="94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Жер</a:t>
            </a:r>
            <a:r>
              <a:rPr lang="ru-RU" dirty="0"/>
              <a:t> </a:t>
            </a:r>
            <a:r>
              <a:rPr lang="ru-RU" dirty="0" err="1"/>
              <a:t>бедері</a:t>
            </a:r>
            <a:endParaRPr lang="ru-RU" dirty="0"/>
          </a:p>
        </p:txBody>
      </p:sp>
      <p:sp>
        <p:nvSpPr>
          <p:cNvPr id="15" name="Прямоугольник 14">
            <a:extLst>
              <a:ext uri="{FF2B5EF4-FFF2-40B4-BE49-F238E27FC236}">
                <a16:creationId xmlns:a16="http://schemas.microsoft.com/office/drawing/2014/main" id="{1BD53D9C-96D3-425A-A0AF-3AEA27602EB8}"/>
              </a:ext>
            </a:extLst>
          </p:cNvPr>
          <p:cNvSpPr/>
          <p:nvPr/>
        </p:nvSpPr>
        <p:spPr>
          <a:xfrm>
            <a:off x="6418492" y="3920802"/>
            <a:ext cx="1561647" cy="94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Қ</a:t>
            </a:r>
            <a:r>
              <a:rPr lang="ru-RU" dirty="0" err="1"/>
              <a:t>арашірік</a:t>
            </a:r>
            <a:r>
              <a:rPr lang="ru-RU" dirty="0"/>
              <a:t> </a:t>
            </a:r>
            <a:r>
              <a:rPr lang="ru-RU" dirty="0" err="1"/>
              <a:t>қоры</a:t>
            </a:r>
            <a:endParaRPr lang="ru-RU" dirty="0"/>
          </a:p>
        </p:txBody>
      </p:sp>
      <p:sp>
        <p:nvSpPr>
          <p:cNvPr id="16" name="Прямоугольник 15">
            <a:extLst>
              <a:ext uri="{FF2B5EF4-FFF2-40B4-BE49-F238E27FC236}">
                <a16:creationId xmlns:a16="http://schemas.microsoft.com/office/drawing/2014/main" id="{DA3AD781-02A7-404A-9EC3-A22F9D1ABFF0}"/>
              </a:ext>
            </a:extLst>
          </p:cNvPr>
          <p:cNvSpPr/>
          <p:nvPr/>
        </p:nvSpPr>
        <p:spPr>
          <a:xfrm>
            <a:off x="3344671" y="5424728"/>
            <a:ext cx="6096000" cy="369332"/>
          </a:xfrm>
          <a:prstGeom prst="rect">
            <a:avLst/>
          </a:prstGeom>
        </p:spPr>
        <p:txBody>
          <a:bodyPr>
            <a:spAutoFit/>
          </a:bodyPr>
          <a:lstStyle/>
          <a:p>
            <a:r>
              <a:rPr lang="ru-RU" dirty="0"/>
              <a:t>және </a:t>
            </a:r>
            <a:r>
              <a:rPr lang="ru-RU" dirty="0" err="1"/>
              <a:t>т.б</a:t>
            </a:r>
            <a:r>
              <a:rPr lang="ru-RU" dirty="0"/>
              <a:t>. </a:t>
            </a:r>
            <a:r>
              <a:rPr lang="ru-RU" dirty="0" err="1"/>
              <a:t>көрсеткіштер</a:t>
            </a:r>
            <a:r>
              <a:rPr lang="ru-RU" dirty="0"/>
              <a:t> </a:t>
            </a:r>
            <a:r>
              <a:rPr lang="ru-RU" dirty="0" err="1"/>
              <a:t>бойынша</a:t>
            </a:r>
            <a:r>
              <a:rPr lang="ru-RU" dirty="0"/>
              <a:t> </a:t>
            </a:r>
            <a:r>
              <a:rPr lang="ru-RU" dirty="0" err="1"/>
              <a:t>жүргізіледі</a:t>
            </a:r>
            <a:endParaRPr lang="ru-RU" dirty="0"/>
          </a:p>
        </p:txBody>
      </p:sp>
      <p:sp>
        <p:nvSpPr>
          <p:cNvPr id="17" name="Прямоугольник 16">
            <a:extLst>
              <a:ext uri="{FF2B5EF4-FFF2-40B4-BE49-F238E27FC236}">
                <a16:creationId xmlns:a16="http://schemas.microsoft.com/office/drawing/2014/main" id="{89026F33-A09E-42FA-B1BE-7EE1FF2D33FB}"/>
              </a:ext>
            </a:extLst>
          </p:cNvPr>
          <p:cNvSpPr/>
          <p:nvPr/>
        </p:nvSpPr>
        <p:spPr>
          <a:xfrm>
            <a:off x="8718746" y="3755365"/>
            <a:ext cx="2146627" cy="1566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топырақтың фосформен және калиймен қамтамасыз етілуі </a:t>
            </a:r>
            <a:endParaRPr lang="ru-RU" dirty="0"/>
          </a:p>
        </p:txBody>
      </p:sp>
    </p:spTree>
    <p:extLst>
      <p:ext uri="{BB962C8B-B14F-4D97-AF65-F5344CB8AC3E}">
        <p14:creationId xmlns:p14="http://schemas.microsoft.com/office/powerpoint/2010/main" val="106501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1D97495-CAC4-41F3-B202-D5732CD878AE}"/>
              </a:ext>
            </a:extLst>
          </p:cNvPr>
          <p:cNvSpPr/>
          <p:nvPr/>
        </p:nvSpPr>
        <p:spPr>
          <a:xfrm>
            <a:off x="749181" y="2062321"/>
            <a:ext cx="3438258" cy="1890902"/>
          </a:xfrm>
          <a:prstGeom prst="rect">
            <a:avLst/>
          </a:prstGeom>
        </p:spPr>
        <p:txBody>
          <a:bodyPr wrap="square">
            <a:spAutoFit/>
          </a:bodyPr>
          <a:lstStyle/>
          <a:p>
            <a:pPr indent="450215" algn="just" fontAlgn="base">
              <a:lnSpc>
                <a:spcPts val="1425"/>
              </a:lnSpc>
              <a:spcAft>
                <a:spcPts val="0"/>
              </a:spcAft>
            </a:pPr>
            <a:r>
              <a:rPr lang="kk-KZ" sz="1600" b="1" spc="10" dirty="0">
                <a:solidFill>
                  <a:srgbClr val="000000"/>
                </a:solidFill>
                <a:latin typeface="Times New Roman" panose="02020603050405020304" pitchFamily="18" charset="0"/>
                <a:ea typeface="Times New Roman" panose="02020603050405020304" pitchFamily="18" charset="0"/>
              </a:rPr>
              <a:t>Жер санын есепке алу</a:t>
            </a:r>
            <a:r>
              <a:rPr lang="kk-KZ" sz="1600" spc="10" dirty="0">
                <a:solidFill>
                  <a:srgbClr val="000000"/>
                </a:solidFill>
                <a:latin typeface="Times New Roman" panose="02020603050405020304" pitchFamily="18" charset="0"/>
                <a:ea typeface="Times New Roman" panose="02020603050405020304" pitchFamily="18" charset="0"/>
              </a:rPr>
              <a:t> кезінде жер санаттарының жер қорының жалпы ауданы анықталып қана қоймай, жер алқаптарының түрлері мен кіші түрлері бойынша жер көлемі мен сапасы туралы мәліметтер алынады. Жерді есепке алу жер учаскелерінің нақты мөлшері мен жай-күйі бойынша жүргізіледі.</a:t>
            </a:r>
            <a:endParaRPr lang="ru-RU" sz="16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3CBF531B-06CA-4B5C-8AD6-D35EC28B098A}"/>
              </a:ext>
            </a:extLst>
          </p:cNvPr>
          <p:cNvSpPr/>
          <p:nvPr/>
        </p:nvSpPr>
        <p:spPr>
          <a:xfrm>
            <a:off x="4871102" y="2929070"/>
            <a:ext cx="2902723" cy="18437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ауыл</a:t>
            </a:r>
            <a:r>
              <a:rPr lang="ru-RU" dirty="0"/>
              <a:t> </a:t>
            </a:r>
            <a:r>
              <a:rPr lang="ru-RU" dirty="0" err="1"/>
              <a:t>шаруашылығы</a:t>
            </a:r>
            <a:r>
              <a:rPr lang="ru-RU" dirty="0"/>
              <a:t> (</a:t>
            </a:r>
            <a:r>
              <a:rPr lang="ru-RU" dirty="0" err="1"/>
              <a:t>егістік</a:t>
            </a:r>
            <a:r>
              <a:rPr lang="ru-RU" dirty="0"/>
              <a:t>, </a:t>
            </a:r>
            <a:r>
              <a:rPr lang="ru-RU" dirty="0" err="1"/>
              <a:t>шабындық</a:t>
            </a:r>
            <a:r>
              <a:rPr lang="ru-RU" dirty="0"/>
              <a:t>, </a:t>
            </a:r>
            <a:r>
              <a:rPr lang="ru-RU" dirty="0" err="1"/>
              <a:t>Жайылым</a:t>
            </a:r>
            <a:r>
              <a:rPr lang="ru-RU" dirty="0"/>
              <a:t>, </a:t>
            </a:r>
            <a:r>
              <a:rPr lang="ru-RU" dirty="0" err="1"/>
              <a:t>тыңайған</a:t>
            </a:r>
            <a:r>
              <a:rPr lang="ru-RU" dirty="0"/>
              <a:t> </a:t>
            </a:r>
            <a:r>
              <a:rPr lang="ru-RU" dirty="0" err="1"/>
              <a:t>жерлер</a:t>
            </a:r>
            <a:r>
              <a:rPr lang="ru-RU" dirty="0"/>
              <a:t>, </a:t>
            </a:r>
            <a:r>
              <a:rPr lang="ru-RU" dirty="0" err="1"/>
              <a:t>көпжылдық</a:t>
            </a:r>
            <a:r>
              <a:rPr lang="ru-RU" dirty="0"/>
              <a:t> </a:t>
            </a:r>
            <a:r>
              <a:rPr lang="ru-RU" dirty="0" err="1"/>
              <a:t>екпелер</a:t>
            </a:r>
            <a:r>
              <a:rPr lang="ru-RU" dirty="0"/>
              <a:t>)</a:t>
            </a:r>
          </a:p>
        </p:txBody>
      </p:sp>
      <p:sp>
        <p:nvSpPr>
          <p:cNvPr id="5" name="Прямоугольник 4">
            <a:extLst>
              <a:ext uri="{FF2B5EF4-FFF2-40B4-BE49-F238E27FC236}">
                <a16:creationId xmlns:a16="http://schemas.microsoft.com/office/drawing/2014/main" id="{F3DD6D56-6AD0-4383-BE77-E43B83A0509C}"/>
              </a:ext>
            </a:extLst>
          </p:cNvPr>
          <p:cNvSpPr/>
          <p:nvPr/>
        </p:nvSpPr>
        <p:spPr>
          <a:xfrm>
            <a:off x="8262359" y="2909842"/>
            <a:ext cx="2902723" cy="18437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ауыл</a:t>
            </a:r>
            <a:r>
              <a:rPr lang="ru-RU" dirty="0"/>
              <a:t> </a:t>
            </a:r>
            <a:r>
              <a:rPr lang="ru-RU" dirty="0" err="1"/>
              <a:t>шаруашылығы</a:t>
            </a:r>
            <a:r>
              <a:rPr lang="ru-RU" dirty="0"/>
              <a:t> </a:t>
            </a:r>
            <a:r>
              <a:rPr lang="ru-RU" dirty="0" err="1"/>
              <a:t>емес</a:t>
            </a:r>
            <a:r>
              <a:rPr lang="ru-RU" dirty="0"/>
              <a:t> (</a:t>
            </a:r>
            <a:r>
              <a:rPr lang="ru-RU" dirty="0" err="1"/>
              <a:t>ормандар</a:t>
            </a:r>
            <a:r>
              <a:rPr lang="ru-RU" dirty="0"/>
              <a:t>, </a:t>
            </a:r>
            <a:r>
              <a:rPr lang="ru-RU" dirty="0" err="1"/>
              <a:t>сулар</a:t>
            </a:r>
            <a:r>
              <a:rPr lang="ru-RU" dirty="0"/>
              <a:t>, </a:t>
            </a:r>
            <a:r>
              <a:rPr lang="ru-RU" dirty="0" err="1"/>
              <a:t>құрылыс</a:t>
            </a:r>
            <a:r>
              <a:rPr lang="ru-RU" dirty="0"/>
              <a:t>, </a:t>
            </a:r>
            <a:r>
              <a:rPr lang="ru-RU" dirty="0" err="1"/>
              <a:t>жолдар</a:t>
            </a:r>
            <a:r>
              <a:rPr lang="ru-RU" dirty="0"/>
              <a:t>, </a:t>
            </a:r>
            <a:r>
              <a:rPr lang="ru-RU" dirty="0" err="1"/>
              <a:t>батпақтар</a:t>
            </a:r>
            <a:r>
              <a:rPr lang="ru-RU" dirty="0"/>
              <a:t>)</a:t>
            </a:r>
          </a:p>
        </p:txBody>
      </p:sp>
      <p:sp>
        <p:nvSpPr>
          <p:cNvPr id="7" name="Овал 6">
            <a:extLst>
              <a:ext uri="{FF2B5EF4-FFF2-40B4-BE49-F238E27FC236}">
                <a16:creationId xmlns:a16="http://schemas.microsoft.com/office/drawing/2014/main" id="{C9F01DB2-DA42-49E3-A011-4B7DB1787067}"/>
              </a:ext>
            </a:extLst>
          </p:cNvPr>
          <p:cNvSpPr/>
          <p:nvPr/>
        </p:nvSpPr>
        <p:spPr>
          <a:xfrm>
            <a:off x="6319615" y="992309"/>
            <a:ext cx="3659041" cy="11260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жер</a:t>
            </a:r>
            <a:r>
              <a:rPr lang="ru-RU" dirty="0"/>
              <a:t> </a:t>
            </a:r>
            <a:r>
              <a:rPr lang="ru-RU" dirty="0" err="1"/>
              <a:t>алқаптарының</a:t>
            </a:r>
            <a:r>
              <a:rPr lang="ru-RU" dirty="0"/>
              <a:t> </a:t>
            </a:r>
            <a:r>
              <a:rPr lang="ru-RU" dirty="0" err="1"/>
              <a:t>түрлері</a:t>
            </a:r>
            <a:r>
              <a:rPr lang="ru-RU" dirty="0"/>
              <a:t> мен </a:t>
            </a:r>
            <a:r>
              <a:rPr lang="ru-RU" dirty="0" err="1"/>
              <a:t>кіші</a:t>
            </a:r>
            <a:r>
              <a:rPr lang="ru-RU" dirty="0"/>
              <a:t> </a:t>
            </a:r>
            <a:r>
              <a:rPr lang="ru-RU" dirty="0" err="1"/>
              <a:t>түрлері</a:t>
            </a:r>
            <a:r>
              <a:rPr lang="ru-RU" dirty="0"/>
              <a:t> </a:t>
            </a:r>
            <a:r>
              <a:rPr lang="ru-RU" dirty="0" err="1"/>
              <a:t>бойынша</a:t>
            </a:r>
            <a:r>
              <a:rPr lang="ru-RU" dirty="0"/>
              <a:t> </a:t>
            </a:r>
          </a:p>
        </p:txBody>
      </p:sp>
      <p:cxnSp>
        <p:nvCxnSpPr>
          <p:cNvPr id="9" name="Прямая со стрелкой 8">
            <a:extLst>
              <a:ext uri="{FF2B5EF4-FFF2-40B4-BE49-F238E27FC236}">
                <a16:creationId xmlns:a16="http://schemas.microsoft.com/office/drawing/2014/main" id="{888417A8-C65B-4964-B549-B2C456A3CD6D}"/>
              </a:ext>
            </a:extLst>
          </p:cNvPr>
          <p:cNvCxnSpPr>
            <a:cxnSpLocks/>
          </p:cNvCxnSpPr>
          <p:nvPr/>
        </p:nvCxnSpPr>
        <p:spPr>
          <a:xfrm>
            <a:off x="8004563" y="2136449"/>
            <a:ext cx="1592364" cy="692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BD8EAA43-9603-4941-B183-186465F9F750}"/>
              </a:ext>
            </a:extLst>
          </p:cNvPr>
          <p:cNvCxnSpPr>
            <a:cxnSpLocks/>
          </p:cNvCxnSpPr>
          <p:nvPr/>
        </p:nvCxnSpPr>
        <p:spPr>
          <a:xfrm flipH="1">
            <a:off x="6319615" y="2136449"/>
            <a:ext cx="1602336" cy="710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711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3159096" y="653192"/>
            <a:ext cx="6096000" cy="646331"/>
          </a:xfrm>
          <a:prstGeom prst="rect">
            <a:avLst/>
          </a:prstGeom>
        </p:spPr>
        <p:txBody>
          <a:bodyPr>
            <a:spAutoFit/>
          </a:bodyPr>
          <a:lstStyle/>
          <a:p>
            <a:r>
              <a:rPr lang="kk-KZ" spc="10" dirty="0">
                <a:solidFill>
                  <a:srgbClr val="000000"/>
                </a:solidFill>
                <a:latin typeface="Calibri" panose="020F0502020204030204" pitchFamily="34" charset="0"/>
                <a:ea typeface="Calibri" panose="020F0502020204030204" pitchFamily="34" charset="0"/>
                <a:cs typeface="Times New Roman" panose="02020603050405020304" pitchFamily="18" charset="0"/>
              </a:rPr>
              <a:t>Ауыл шаруашылығы алқаптары-ауыл шаруашылығы өнімін алу үшін жүйелі түрде пайдаланылатын жер алқаптары</a:t>
            </a:r>
            <a:endParaRPr lang="ru-RU" dirty="0"/>
          </a:p>
        </p:txBody>
      </p:sp>
      <p:sp>
        <p:nvSpPr>
          <p:cNvPr id="3" name="Прямоугольник 2">
            <a:extLst>
              <a:ext uri="{FF2B5EF4-FFF2-40B4-BE49-F238E27FC236}">
                <a16:creationId xmlns:a16="http://schemas.microsoft.com/office/drawing/2014/main" id="{EAF517E0-FD7E-40C8-BCAE-11C847203A59}"/>
              </a:ext>
            </a:extLst>
          </p:cNvPr>
          <p:cNvSpPr/>
          <p:nvPr/>
        </p:nvSpPr>
        <p:spPr>
          <a:xfrm>
            <a:off x="1347387" y="2031919"/>
            <a:ext cx="3352800" cy="3333220"/>
          </a:xfrm>
          <a:prstGeom prst="rect">
            <a:avLst/>
          </a:prstGeom>
        </p:spPr>
        <p:txBody>
          <a:bodyPr wrap="square">
            <a:spAutoFit/>
          </a:bodyPr>
          <a:lstStyle/>
          <a:p>
            <a:pPr indent="450215" algn="just" fontAlgn="base">
              <a:lnSpc>
                <a:spcPts val="1425"/>
              </a:lnSpc>
              <a:spcAft>
                <a:spcPts val="0"/>
              </a:spcAft>
            </a:pPr>
            <a:r>
              <a:rPr lang="kk-KZ" i="1" spc="10" dirty="0">
                <a:solidFill>
                  <a:srgbClr val="000000"/>
                </a:solidFill>
                <a:latin typeface="Times New Roman" panose="02020603050405020304" pitchFamily="18" charset="0"/>
                <a:ea typeface="Times New Roman" panose="02020603050405020304" pitchFamily="18" charset="0"/>
              </a:rPr>
              <a:t>Егістік</a:t>
            </a:r>
            <a:r>
              <a:rPr lang="kk-KZ" spc="10" dirty="0">
                <a:solidFill>
                  <a:srgbClr val="000000"/>
                </a:solidFill>
                <a:latin typeface="Times New Roman" panose="02020603050405020304" pitchFamily="18" charset="0"/>
                <a:ea typeface="Times New Roman" panose="02020603050405020304" pitchFamily="18" charset="0"/>
              </a:rPr>
              <a:t> - жүйел</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түрде өңделет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н және көп жылдық шөптерд</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ң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ст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н қоса алғанда, ауыл шаруашылығы дақылдарының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ст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не пайдаланылатын жер учаскелер</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сондай-ақ сүр</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жер. Алдын ала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лет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н дақылдардың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ст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г</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орналасқан (үш жылдан аспайтын уақыт аралығында), түбегейл</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жақсарту мақсатында жыртылған шабындықтар мен жайылымдардың жер учаскелер</a:t>
            </a:r>
            <a:r>
              <a:rPr lang="en-US" spc="10" dirty="0" err="1">
                <a:solidFill>
                  <a:srgbClr val="000000"/>
                </a:solidFill>
                <a:latin typeface="Times New Roman" panose="02020603050405020304" pitchFamily="18" charset="0"/>
                <a:ea typeface="Times New Roman" panose="02020603050405020304" pitchFamily="18" charset="0"/>
              </a:rPr>
              <a:t>i</a:t>
            </a:r>
            <a:r>
              <a:rPr lang="en-US" spc="10" dirty="0">
                <a:solidFill>
                  <a:srgbClr val="000000"/>
                </a:solidFill>
                <a:latin typeface="Times New Roman" panose="02020603050405020304" pitchFamily="18" charset="0"/>
                <a:ea typeface="Times New Roman" panose="02020603050405020304" pitchFamily="18" charset="0"/>
              </a:rPr>
              <a:t>, </a:t>
            </a:r>
            <a:r>
              <a:rPr lang="kk-KZ" spc="10" dirty="0">
                <a:solidFill>
                  <a:srgbClr val="000000"/>
                </a:solidFill>
                <a:latin typeface="Times New Roman" panose="02020603050405020304" pitchFamily="18" charset="0"/>
                <a:ea typeface="Times New Roman" panose="02020603050405020304" pitchFamily="18" charset="0"/>
              </a:rPr>
              <a:t>сондай-ақ бақтардың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ске пайдаланылатын қатар аралығы ег</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ст</a:t>
            </a:r>
            <a:r>
              <a:rPr lang="en-US" spc="10" dirty="0" err="1">
                <a:solidFill>
                  <a:srgbClr val="000000"/>
                </a:solidFill>
                <a:latin typeface="Times New Roman" panose="02020603050405020304" pitchFamily="18" charset="0"/>
                <a:ea typeface="Times New Roman" panose="02020603050405020304" pitchFamily="18" charset="0"/>
              </a:rPr>
              <a:t>i</a:t>
            </a:r>
            <a:r>
              <a:rPr lang="kk-KZ" spc="10" dirty="0">
                <a:solidFill>
                  <a:srgbClr val="000000"/>
                </a:solidFill>
                <a:latin typeface="Times New Roman" panose="02020603050405020304" pitchFamily="18" charset="0"/>
                <a:ea typeface="Times New Roman" panose="02020603050405020304" pitchFamily="18" charset="0"/>
              </a:rPr>
              <a:t>кке жатпайды.</a:t>
            </a:r>
            <a:endParaRPr lang="ru-RU" sz="16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1E3FCB29-887F-4359-AAF2-781FE17AEE80}"/>
              </a:ext>
            </a:extLst>
          </p:cNvPr>
          <p:cNvPicPr>
            <a:picLocks noChangeAspect="1"/>
          </p:cNvPicPr>
          <p:nvPr/>
        </p:nvPicPr>
        <p:blipFill>
          <a:blip r:embed="rId2"/>
          <a:stretch>
            <a:fillRect/>
          </a:stretch>
        </p:blipFill>
        <p:spPr>
          <a:xfrm>
            <a:off x="5447328" y="1299523"/>
            <a:ext cx="4771238" cy="3242951"/>
          </a:xfrm>
          <a:prstGeom prst="rect">
            <a:avLst/>
          </a:prstGeom>
        </p:spPr>
      </p:pic>
      <p:pic>
        <p:nvPicPr>
          <p:cNvPr id="7" name="Рисунок 6">
            <a:extLst>
              <a:ext uri="{FF2B5EF4-FFF2-40B4-BE49-F238E27FC236}">
                <a16:creationId xmlns:a16="http://schemas.microsoft.com/office/drawing/2014/main" id="{2ACED812-367D-445A-A8EF-FB3FEF97157C}"/>
              </a:ext>
            </a:extLst>
          </p:cNvPr>
          <p:cNvPicPr>
            <a:picLocks noChangeAspect="1"/>
          </p:cNvPicPr>
          <p:nvPr/>
        </p:nvPicPr>
        <p:blipFill rotWithShape="1">
          <a:blip r:embed="rId3"/>
          <a:srcRect l="74931" t="57859" r="22317" b="38104"/>
          <a:stretch/>
        </p:blipFill>
        <p:spPr>
          <a:xfrm>
            <a:off x="8548381" y="4677076"/>
            <a:ext cx="1240559" cy="1023458"/>
          </a:xfrm>
          <a:prstGeom prst="rect">
            <a:avLst/>
          </a:prstGeom>
        </p:spPr>
      </p:pic>
      <p:sp>
        <p:nvSpPr>
          <p:cNvPr id="8" name="Прямоугольник 7">
            <a:extLst>
              <a:ext uri="{FF2B5EF4-FFF2-40B4-BE49-F238E27FC236}">
                <a16:creationId xmlns:a16="http://schemas.microsoft.com/office/drawing/2014/main" id="{5385AE72-78F9-4C8F-9273-39A0CC044124}"/>
              </a:ext>
            </a:extLst>
          </p:cNvPr>
          <p:cNvSpPr/>
          <p:nvPr/>
        </p:nvSpPr>
        <p:spPr>
          <a:xfrm>
            <a:off x="5447328" y="4864998"/>
            <a:ext cx="2416476" cy="647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егістіктің шартты белгісі</a:t>
            </a:r>
            <a:endParaRPr lang="ru-RU" dirty="0"/>
          </a:p>
        </p:txBody>
      </p:sp>
      <p:cxnSp>
        <p:nvCxnSpPr>
          <p:cNvPr id="10" name="Прямая со стрелкой 9">
            <a:extLst>
              <a:ext uri="{FF2B5EF4-FFF2-40B4-BE49-F238E27FC236}">
                <a16:creationId xmlns:a16="http://schemas.microsoft.com/office/drawing/2014/main" id="{9FD8A46F-6553-4940-954D-A89686DF2DF1}"/>
              </a:ext>
            </a:extLst>
          </p:cNvPr>
          <p:cNvCxnSpPr>
            <a:cxnSpLocks/>
            <a:stCxn id="8" idx="3"/>
            <a:endCxn id="7" idx="1"/>
          </p:cNvCxnSpPr>
          <p:nvPr/>
        </p:nvCxnSpPr>
        <p:spPr>
          <a:xfrm>
            <a:off x="7863804" y="5188805"/>
            <a:ext cx="6845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567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3159096" y="653192"/>
            <a:ext cx="6096000" cy="646331"/>
          </a:xfrm>
          <a:prstGeom prst="rect">
            <a:avLst/>
          </a:prstGeom>
        </p:spPr>
        <p:txBody>
          <a:bodyPr>
            <a:spAutoFit/>
          </a:bodyPr>
          <a:lstStyle/>
          <a:p>
            <a:r>
              <a:rPr lang="kk-KZ" spc="10" dirty="0">
                <a:solidFill>
                  <a:srgbClr val="000000"/>
                </a:solidFill>
                <a:latin typeface="Calibri" panose="020F0502020204030204" pitchFamily="34" charset="0"/>
                <a:ea typeface="Calibri" panose="020F0502020204030204" pitchFamily="34" charset="0"/>
                <a:cs typeface="Times New Roman" panose="02020603050405020304" pitchFamily="18" charset="0"/>
              </a:rPr>
              <a:t>Ауыл шаруашылығы алқаптары-ауыл шаруашылығы өнімін алу үшін жүйелі түрде пайдаланылатын жер алқаптары</a:t>
            </a:r>
            <a:endParaRPr lang="ru-RU" dirty="0"/>
          </a:p>
        </p:txBody>
      </p:sp>
      <p:sp>
        <p:nvSpPr>
          <p:cNvPr id="3" name="Прямоугольник 2">
            <a:extLst>
              <a:ext uri="{FF2B5EF4-FFF2-40B4-BE49-F238E27FC236}">
                <a16:creationId xmlns:a16="http://schemas.microsoft.com/office/drawing/2014/main" id="{EAF517E0-FD7E-40C8-BCAE-11C847203A59}"/>
              </a:ext>
            </a:extLst>
          </p:cNvPr>
          <p:cNvSpPr/>
          <p:nvPr/>
        </p:nvSpPr>
        <p:spPr>
          <a:xfrm>
            <a:off x="1347386" y="2031918"/>
            <a:ext cx="3480987" cy="1708160"/>
          </a:xfrm>
          <a:prstGeom prst="rect">
            <a:avLst/>
          </a:prstGeom>
        </p:spPr>
        <p:txBody>
          <a:bodyPr wrap="square">
            <a:spAutoFit/>
          </a:bodyPr>
          <a:lstStyle/>
          <a:p>
            <a:pPr indent="450215" algn="just" fontAlgn="base">
              <a:lnSpc>
                <a:spcPts val="1425"/>
              </a:lnSpc>
              <a:spcAft>
                <a:spcPts val="0"/>
              </a:spcAft>
            </a:pPr>
            <a:r>
              <a:rPr lang="kk-KZ" i="1" spc="10" dirty="0">
                <a:solidFill>
                  <a:srgbClr val="000000"/>
                </a:solidFill>
                <a:latin typeface="Times New Roman" panose="02020603050405020304" pitchFamily="18" charset="0"/>
                <a:ea typeface="Times New Roman" panose="02020603050405020304" pitchFamily="18" charset="0"/>
              </a:rPr>
              <a:t> </a:t>
            </a:r>
            <a:r>
              <a:rPr lang="kk-KZ" sz="1400" i="1" spc="10" dirty="0">
                <a:solidFill>
                  <a:srgbClr val="000000"/>
                </a:solidFill>
                <a:latin typeface="Times New Roman" panose="02020603050405020304" pitchFamily="18" charset="0"/>
                <a:ea typeface="Times New Roman" panose="02020603050405020304" pitchFamily="18" charset="0"/>
              </a:rPr>
              <a:t>Тыңайған жер - </a:t>
            </a:r>
            <a:r>
              <a:rPr lang="kk-KZ" sz="1400" spc="10" dirty="0">
                <a:solidFill>
                  <a:srgbClr val="000000"/>
                </a:solidFill>
                <a:latin typeface="Times New Roman" panose="02020603050405020304" pitchFamily="18" charset="0"/>
                <a:ea typeface="Times New Roman" panose="02020603050405020304" pitchFamily="18" charset="0"/>
              </a:rPr>
              <a:t>бұрын ег</a:t>
            </a:r>
            <a:r>
              <a:rPr lang="en-US" sz="1400" spc="10" dirty="0" err="1">
                <a:solidFill>
                  <a:srgbClr val="000000"/>
                </a:solidFill>
                <a:latin typeface="Times New Roman" panose="02020603050405020304" pitchFamily="18" charset="0"/>
                <a:ea typeface="Times New Roman" panose="02020603050405020304" pitchFamily="18" charset="0"/>
              </a:rPr>
              <a:t>i</a:t>
            </a:r>
            <a:r>
              <a:rPr lang="kk-KZ" sz="1400" spc="10" dirty="0">
                <a:solidFill>
                  <a:srgbClr val="000000"/>
                </a:solidFill>
                <a:latin typeface="Times New Roman" panose="02020603050405020304" pitchFamily="18" charset="0"/>
                <a:ea typeface="Times New Roman" panose="02020603050405020304" pitchFamily="18" charset="0"/>
              </a:rPr>
              <a:t>ст</a:t>
            </a:r>
            <a:r>
              <a:rPr lang="en-US" sz="1400" spc="10" dirty="0" err="1">
                <a:solidFill>
                  <a:srgbClr val="000000"/>
                </a:solidFill>
                <a:latin typeface="Times New Roman" panose="02020603050405020304" pitchFamily="18" charset="0"/>
                <a:ea typeface="Times New Roman" panose="02020603050405020304" pitchFamily="18" charset="0"/>
              </a:rPr>
              <a:t>i</a:t>
            </a:r>
            <a:r>
              <a:rPr lang="kk-KZ" sz="1400" spc="10" dirty="0">
                <a:solidFill>
                  <a:srgbClr val="000000"/>
                </a:solidFill>
                <a:latin typeface="Times New Roman" panose="02020603050405020304" pitchFamily="18" charset="0"/>
                <a:ea typeface="Times New Roman" panose="02020603050405020304" pitchFamily="18" charset="0"/>
              </a:rPr>
              <a:t>к құрамында болған және күзден бастап б</a:t>
            </a:r>
            <a:r>
              <a:rPr lang="en-US" sz="1400" spc="10" dirty="0" err="1">
                <a:solidFill>
                  <a:srgbClr val="000000"/>
                </a:solidFill>
                <a:latin typeface="Times New Roman" panose="02020603050405020304" pitchFamily="18" charset="0"/>
                <a:ea typeface="Times New Roman" panose="02020603050405020304" pitchFamily="18" charset="0"/>
              </a:rPr>
              <a:t>i</a:t>
            </a:r>
            <a:r>
              <a:rPr lang="kk-KZ" sz="1400" spc="10" dirty="0">
                <a:solidFill>
                  <a:srgbClr val="000000"/>
                </a:solidFill>
                <a:latin typeface="Times New Roman" panose="02020603050405020304" pitchFamily="18" charset="0"/>
                <a:ea typeface="Times New Roman" panose="02020603050405020304" pitchFamily="18" charset="0"/>
              </a:rPr>
              <a:t>р жылдан аса ауыл шаруашылығы дақылдарын егуге пайдаланылмайтын және пар айдауға әз</a:t>
            </a:r>
            <a:r>
              <a:rPr lang="en-US" sz="1400" spc="10" dirty="0" err="1">
                <a:solidFill>
                  <a:srgbClr val="000000"/>
                </a:solidFill>
                <a:latin typeface="Times New Roman" panose="02020603050405020304" pitchFamily="18" charset="0"/>
                <a:ea typeface="Times New Roman" panose="02020603050405020304" pitchFamily="18" charset="0"/>
              </a:rPr>
              <a:t>i</a:t>
            </a:r>
            <a:r>
              <a:rPr lang="kk-KZ" sz="1400" spc="10" dirty="0">
                <a:solidFill>
                  <a:srgbClr val="000000"/>
                </a:solidFill>
                <a:latin typeface="Times New Roman" panose="02020603050405020304" pitchFamily="18" charset="0"/>
                <a:ea typeface="Times New Roman" panose="02020603050405020304" pitchFamily="18" charset="0"/>
              </a:rPr>
              <a:t>рленбеген жер учаскес</a:t>
            </a:r>
            <a:r>
              <a:rPr lang="en-US" sz="1400" spc="10" dirty="0" err="1">
                <a:solidFill>
                  <a:srgbClr val="000000"/>
                </a:solidFill>
                <a:latin typeface="Times New Roman" panose="02020603050405020304" pitchFamily="18" charset="0"/>
                <a:ea typeface="Times New Roman" panose="02020603050405020304" pitchFamily="18" charset="0"/>
              </a:rPr>
              <a:t>i</a:t>
            </a:r>
            <a:r>
              <a:rPr lang="en-US" sz="1400" spc="10" dirty="0">
                <a:solidFill>
                  <a:srgbClr val="000000"/>
                </a:solidFill>
                <a:latin typeface="Times New Roman" panose="02020603050405020304" pitchFamily="18" charset="0"/>
                <a:ea typeface="Times New Roman" panose="02020603050405020304" pitchFamily="18" charset="0"/>
              </a:rPr>
              <a:t>.</a:t>
            </a:r>
            <a:endParaRPr lang="kk-KZ" sz="1400" spc="10" dirty="0">
              <a:solidFill>
                <a:srgbClr val="000000"/>
              </a:solidFill>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ru-RU" sz="1400" dirty="0" err="1">
                <a:latin typeface="Times New Roman" panose="02020603050405020304" pitchFamily="18" charset="0"/>
                <a:ea typeface="Times New Roman" panose="02020603050405020304" pitchFamily="18" charset="0"/>
              </a:rPr>
              <a:t>Тыңайған</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жерлер</a:t>
            </a:r>
            <a:r>
              <a:rPr lang="ru-RU" sz="1400" dirty="0">
                <a:latin typeface="Times New Roman" panose="02020603050405020304" pitchFamily="18" charset="0"/>
                <a:ea typeface="Times New Roman" panose="02020603050405020304" pitchFamily="18" charset="0"/>
              </a:rPr>
              <a:t> таза, </a:t>
            </a:r>
            <a:r>
              <a:rPr lang="ru-RU" sz="1400" dirty="0" err="1">
                <a:latin typeface="Times New Roman" panose="02020603050405020304" pitchFamily="18" charset="0"/>
                <a:ea typeface="Times New Roman" panose="02020603050405020304" pitchFamily="18" charset="0"/>
              </a:rPr>
              <a:t>эрозияға</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бейім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тұзды</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батпақты</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бұталы</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орманды</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тастармен</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соққылармен</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бөлінеді</a:t>
            </a:r>
            <a:r>
              <a:rPr lang="ru-RU" sz="1400" dirty="0">
                <a:latin typeface="Times New Roman" panose="02020603050405020304" pitchFamily="18" charset="0"/>
                <a:ea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91BF000A-9FED-4B80-8586-D40973982C68}"/>
              </a:ext>
            </a:extLst>
          </p:cNvPr>
          <p:cNvPicPr>
            <a:picLocks noChangeAspect="1"/>
          </p:cNvPicPr>
          <p:nvPr/>
        </p:nvPicPr>
        <p:blipFill>
          <a:blip r:embed="rId2"/>
          <a:stretch>
            <a:fillRect/>
          </a:stretch>
        </p:blipFill>
        <p:spPr>
          <a:xfrm>
            <a:off x="5084747" y="1362342"/>
            <a:ext cx="5511087" cy="4133315"/>
          </a:xfrm>
          <a:prstGeom prst="rect">
            <a:avLst/>
          </a:prstGeom>
        </p:spPr>
      </p:pic>
      <p:pic>
        <p:nvPicPr>
          <p:cNvPr id="7" name="Рисунок 6">
            <a:extLst>
              <a:ext uri="{FF2B5EF4-FFF2-40B4-BE49-F238E27FC236}">
                <a16:creationId xmlns:a16="http://schemas.microsoft.com/office/drawing/2014/main" id="{CFB5CBA3-CEAC-4C7F-86FA-7BB3CF5D253E}"/>
              </a:ext>
            </a:extLst>
          </p:cNvPr>
          <p:cNvPicPr>
            <a:picLocks noChangeAspect="1"/>
          </p:cNvPicPr>
          <p:nvPr/>
        </p:nvPicPr>
        <p:blipFill rotWithShape="1">
          <a:blip r:embed="rId3"/>
          <a:srcRect l="60413" t="45138" r="32912" b="47401"/>
          <a:stretch/>
        </p:blipFill>
        <p:spPr>
          <a:xfrm>
            <a:off x="3661626" y="4472473"/>
            <a:ext cx="1166747" cy="733726"/>
          </a:xfrm>
          <a:prstGeom prst="rect">
            <a:avLst/>
          </a:prstGeom>
        </p:spPr>
      </p:pic>
      <p:sp>
        <p:nvSpPr>
          <p:cNvPr id="8" name="Прямоугольник 7">
            <a:extLst>
              <a:ext uri="{FF2B5EF4-FFF2-40B4-BE49-F238E27FC236}">
                <a16:creationId xmlns:a16="http://schemas.microsoft.com/office/drawing/2014/main" id="{F763532F-32B8-4B82-8595-07632570D40E}"/>
              </a:ext>
            </a:extLst>
          </p:cNvPr>
          <p:cNvSpPr/>
          <p:nvPr/>
        </p:nvSpPr>
        <p:spPr>
          <a:xfrm>
            <a:off x="837110" y="4403679"/>
            <a:ext cx="2223082" cy="871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Тыңайған жердің шартты белгісі</a:t>
            </a:r>
            <a:endParaRPr lang="ru-RU" dirty="0"/>
          </a:p>
        </p:txBody>
      </p:sp>
      <p:cxnSp>
        <p:nvCxnSpPr>
          <p:cNvPr id="10" name="Прямая со стрелкой 9">
            <a:extLst>
              <a:ext uri="{FF2B5EF4-FFF2-40B4-BE49-F238E27FC236}">
                <a16:creationId xmlns:a16="http://schemas.microsoft.com/office/drawing/2014/main" id="{FA2278E7-FCD5-4131-A225-CFAECDE64746}"/>
              </a:ext>
            </a:extLst>
          </p:cNvPr>
          <p:cNvCxnSpPr>
            <a:cxnSpLocks/>
            <a:stCxn id="8" idx="3"/>
            <a:endCxn id="7" idx="1"/>
          </p:cNvCxnSpPr>
          <p:nvPr/>
        </p:nvCxnSpPr>
        <p:spPr>
          <a:xfrm>
            <a:off x="3060192" y="4839336"/>
            <a:ext cx="6014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78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3159096" y="653192"/>
            <a:ext cx="6096000" cy="646331"/>
          </a:xfrm>
          <a:prstGeom prst="rect">
            <a:avLst/>
          </a:prstGeom>
        </p:spPr>
        <p:txBody>
          <a:bodyPr>
            <a:spAutoFit/>
          </a:bodyPr>
          <a:lstStyle/>
          <a:p>
            <a:r>
              <a:rPr lang="kk-KZ" spc="10" dirty="0">
                <a:solidFill>
                  <a:srgbClr val="000000"/>
                </a:solidFill>
                <a:latin typeface="Calibri" panose="020F0502020204030204" pitchFamily="34" charset="0"/>
                <a:ea typeface="Calibri" panose="020F0502020204030204" pitchFamily="34" charset="0"/>
                <a:cs typeface="Times New Roman" panose="02020603050405020304" pitchFamily="18" charset="0"/>
              </a:rPr>
              <a:t>Ауыл шаруашылығы алқаптары-ауыл шаруашылығы өнімін алу үшін жүйелі түрде пайдаланылатын жер алқаптары</a:t>
            </a:r>
            <a:endParaRPr lang="ru-RU" dirty="0"/>
          </a:p>
        </p:txBody>
      </p:sp>
      <p:sp>
        <p:nvSpPr>
          <p:cNvPr id="4" name="Прямоугольник 3">
            <a:extLst>
              <a:ext uri="{FF2B5EF4-FFF2-40B4-BE49-F238E27FC236}">
                <a16:creationId xmlns:a16="http://schemas.microsoft.com/office/drawing/2014/main" id="{E082FC0F-1038-44F0-8A05-6A4FF18180A5}"/>
              </a:ext>
            </a:extLst>
          </p:cNvPr>
          <p:cNvSpPr/>
          <p:nvPr/>
        </p:nvSpPr>
        <p:spPr>
          <a:xfrm>
            <a:off x="699083" y="1767006"/>
            <a:ext cx="6096000" cy="3323987"/>
          </a:xfrm>
          <a:prstGeom prst="rect">
            <a:avLst/>
          </a:prstGeom>
        </p:spPr>
        <p:txBody>
          <a:bodyPr>
            <a:spAutoFit/>
          </a:bodyPr>
          <a:lstStyle/>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Көпжылдық екпелерге</a:t>
            </a:r>
            <a:r>
              <a:rPr lang="kk-KZ" sz="1400" spc="10" dirty="0">
                <a:solidFill>
                  <a:srgbClr val="000000"/>
                </a:solidFill>
                <a:latin typeface="Times New Roman" panose="02020603050405020304" pitchFamily="18" charset="0"/>
                <a:ea typeface="Times New Roman" panose="02020603050405020304" pitchFamily="18" charset="0"/>
              </a:rPr>
              <a:t> жеміс-жидек, техникалық немесе дәрілік өнімдерден өнім алуға арналған жасанды түрде жасалған, ағашты бұталы немесе шөпті көпжылдық екпелер алып жатқан жерлер жатады. Олардың құрамына мыналар кіреді: БАҚ, жүзімдік, жидек, жеміс питомнигі, плантациялар.</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Есепке алу кезінде келесі көрсеткіштер алынады:</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бақшалардың алаңдары</a:t>
            </a:r>
            <a:r>
              <a:rPr lang="kk-KZ" sz="1400" spc="10" dirty="0">
                <a:solidFill>
                  <a:srgbClr val="000000"/>
                </a:solidFill>
                <a:latin typeface="Times New Roman" panose="02020603050405020304" pitchFamily="18" charset="0"/>
                <a:ea typeface="Times New Roman" panose="02020603050405020304" pitchFamily="18" charset="0"/>
              </a:rPr>
              <a:t>-жемістер мен жидектер алу үшін құрылған ағаш немесе бұта екпелері (Анар, тас жеміс, жаңғақ жеміс, цитрус, субтропиктік және басқа да тұқымдар) алып жатқан жер учаскелері; жүзімдіктердің алаңдары-жүзім өсіру үшін құрылған жүзім екпелері алып жатқан жер учаскелері;</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жидек алқаптары</a:t>
            </a:r>
            <a:r>
              <a:rPr lang="kk-KZ" sz="1400" spc="10" dirty="0">
                <a:solidFill>
                  <a:srgbClr val="000000"/>
                </a:solidFill>
                <a:latin typeface="Times New Roman" panose="02020603050405020304" pitchFamily="18" charset="0"/>
                <a:ea typeface="Times New Roman" panose="02020603050405020304" pitchFamily="18" charset="0"/>
              </a:rPr>
              <a:t>-жеуге жарамды жидектер беретін мәдени бұталы, бұталы және шөптесін өсімдіктердің астындағы жер учаскелері;</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жеміс питомниктерінің алаңдары</a:t>
            </a:r>
            <a:r>
              <a:rPr lang="kk-KZ" sz="1400" spc="10" dirty="0">
                <a:solidFill>
                  <a:srgbClr val="000000"/>
                </a:solidFill>
                <a:latin typeface="Times New Roman" panose="02020603050405020304" pitchFamily="18" charset="0"/>
                <a:ea typeface="Times New Roman" panose="02020603050405020304" pitchFamily="18" charset="0"/>
              </a:rPr>
              <a:t>-жеміс – жидек дақылдарының отырғызу материалын өсіру үшін пайдаланылатын жер учаскелері; плантациялардың алаңдары-арнайы техникалық, дәрілік, азық-түлік, гүл және сәндік дақылдарды (шай, құлмақ, мұнда, гүлдер, эфир майы және т.б.) өсіруге арналған жер учаскелері.</a:t>
            </a:r>
            <a:endParaRPr lang="ru-RU" sz="12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64BC5F24-9D49-4F11-BDB7-97A41E84C3F0}"/>
              </a:ext>
            </a:extLst>
          </p:cNvPr>
          <p:cNvPicPr>
            <a:picLocks noChangeAspect="1"/>
          </p:cNvPicPr>
          <p:nvPr/>
        </p:nvPicPr>
        <p:blipFill>
          <a:blip r:embed="rId2"/>
          <a:stretch>
            <a:fillRect/>
          </a:stretch>
        </p:blipFill>
        <p:spPr>
          <a:xfrm>
            <a:off x="6954675" y="1648289"/>
            <a:ext cx="4431982" cy="3323987"/>
          </a:xfrm>
          <a:prstGeom prst="rect">
            <a:avLst/>
          </a:prstGeom>
        </p:spPr>
      </p:pic>
    </p:spTree>
    <p:extLst>
      <p:ext uri="{BB962C8B-B14F-4D97-AF65-F5344CB8AC3E}">
        <p14:creationId xmlns:p14="http://schemas.microsoft.com/office/powerpoint/2010/main" val="1030650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3159096" y="653192"/>
            <a:ext cx="6096000" cy="646331"/>
          </a:xfrm>
          <a:prstGeom prst="rect">
            <a:avLst/>
          </a:prstGeom>
        </p:spPr>
        <p:txBody>
          <a:bodyPr>
            <a:spAutoFit/>
          </a:bodyPr>
          <a:lstStyle/>
          <a:p>
            <a:r>
              <a:rPr lang="kk-KZ" spc="10" dirty="0">
                <a:solidFill>
                  <a:srgbClr val="000000"/>
                </a:solidFill>
                <a:latin typeface="Calibri" panose="020F0502020204030204" pitchFamily="34" charset="0"/>
                <a:ea typeface="Calibri" panose="020F0502020204030204" pitchFamily="34" charset="0"/>
                <a:cs typeface="Times New Roman" panose="02020603050405020304" pitchFamily="18" charset="0"/>
              </a:rPr>
              <a:t>Ауыл шаруашылығы алқаптары-ауыл шаруашылығы өнімін алу үшін жүйелі түрде пайдаланылатын жер алқаптары</a:t>
            </a:r>
            <a:endParaRPr lang="ru-RU" dirty="0"/>
          </a:p>
        </p:txBody>
      </p:sp>
      <p:sp>
        <p:nvSpPr>
          <p:cNvPr id="3" name="Прямоугольник 2">
            <a:extLst>
              <a:ext uri="{FF2B5EF4-FFF2-40B4-BE49-F238E27FC236}">
                <a16:creationId xmlns:a16="http://schemas.microsoft.com/office/drawing/2014/main" id="{67A2F6E6-74A1-4122-9170-E4340A8DA2BA}"/>
              </a:ext>
            </a:extLst>
          </p:cNvPr>
          <p:cNvSpPr/>
          <p:nvPr/>
        </p:nvSpPr>
        <p:spPr>
          <a:xfrm>
            <a:off x="654341" y="1299523"/>
            <a:ext cx="6543413" cy="4389407"/>
          </a:xfrm>
          <a:prstGeom prst="rect">
            <a:avLst/>
          </a:prstGeom>
        </p:spPr>
        <p:txBody>
          <a:bodyPr wrap="square">
            <a:spAutoFit/>
          </a:bodyPr>
          <a:lstStyle/>
          <a:p>
            <a:pPr indent="450215" algn="just" fontAlgn="base">
              <a:lnSpc>
                <a:spcPts val="1425"/>
              </a:lnSpc>
              <a:spcAft>
                <a:spcPts val="0"/>
              </a:spcAft>
            </a:pPr>
            <a:r>
              <a:rPr lang="kk-KZ" sz="1100" i="1" spc="10" dirty="0">
                <a:solidFill>
                  <a:srgbClr val="000000"/>
                </a:solidFill>
                <a:latin typeface="Times New Roman" panose="02020603050405020304" pitchFamily="18" charset="0"/>
                <a:ea typeface="Times New Roman" panose="02020603050405020304" pitchFamily="18" charset="0"/>
              </a:rPr>
              <a:t>Шабындықтарға</a:t>
            </a:r>
            <a:r>
              <a:rPr lang="kk-KZ" sz="1100" spc="10" dirty="0">
                <a:solidFill>
                  <a:srgbClr val="000000"/>
                </a:solidFill>
                <a:latin typeface="Times New Roman" panose="02020603050405020304" pitchFamily="18" charset="0"/>
                <a:ea typeface="Times New Roman" panose="02020603050405020304" pitchFamily="18" charset="0"/>
              </a:rPr>
              <a:t> шөп шабу үшін жүйелі түрде пайдаланылатын көпжылдық шөптесін өсімдіктермен жабылған жерлер жатады. Олар су, құрғақ және батпақты болып бөлінеді. Өзендердің, көлдердің жайылмаларында немесе ойпаттардың бойында орналасқан, өсімдіктердің өзгеруіне әсер ететін сумен едәуір мерзімге құйылатын шабындықтар су басқан болып саналады. Құрлық-бұл негізінен атмосфералық жауын-шашынмен ылғалданған жазықтарда, беткейлерде және арқалықтар мен журналдардағы суайрықтардың көтерілген элементтерінде орналасқан шабындықтар. Әдетте, олар қалыпты немесе жеткіліксіз ылғалдандырады. Сулы-батпақты жерлерге батпақтардың шетіндегі рельефтің төмен элементтерінде немесе шамадан тыс ылғал жағдайында нашар құрғатылған тегістелген жазық жерлерде орналасқан шабындықтар жатады.</a:t>
            </a:r>
            <a:endParaRPr lang="ru-RU" sz="11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100" spc="10" dirty="0">
                <a:solidFill>
                  <a:srgbClr val="000000"/>
                </a:solidFill>
                <a:latin typeface="Times New Roman" panose="02020603050405020304" pitchFamily="18" charset="0"/>
                <a:ea typeface="Times New Roman" panose="02020603050405020304" pitchFamily="18" charset="0"/>
              </a:rPr>
              <a:t>Шабындықтың түрі мен күйін анықтау кезінде ескерілетін маңызды көрсеткіштердің бірі-оларда өсетін өсімдіктердің сипаты мен сапасы. Шабындықтардың құрамында: мәдени, түбегейлі жақсарту, таза, шыңдалған және орманды, зиянды, жеуге жарамсыз және улы өсімдіктермен бітелген. Мәдени шөптерге түбегейлі немесе үстірт жақсарту жүргізілген, жақсы шөп өсірілген, үнемі күтім жасалып, тыңайтқыштар енгізілген шабындықтар жатады.</a:t>
            </a:r>
            <a:endParaRPr lang="ru-RU" sz="11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100" i="1" spc="10" dirty="0">
                <a:solidFill>
                  <a:srgbClr val="000000"/>
                </a:solidFill>
                <a:latin typeface="Times New Roman" panose="02020603050405020304" pitchFamily="18" charset="0"/>
                <a:ea typeface="Times New Roman" panose="02020603050405020304" pitchFamily="18" charset="0"/>
              </a:rPr>
              <a:t>Түбегейлі жақсарту шабындықтары</a:t>
            </a:r>
            <a:r>
              <a:rPr lang="kk-KZ" sz="1100" spc="10" dirty="0">
                <a:solidFill>
                  <a:srgbClr val="000000"/>
                </a:solidFill>
                <a:latin typeface="Times New Roman" panose="02020603050405020304" pitchFamily="18" charset="0"/>
                <a:ea typeface="Times New Roman" panose="02020603050405020304" pitchFamily="18" charset="0"/>
              </a:rPr>
              <a:t>-бұл түбегейлі жақсарту жөніндегі іс-шаралар кешенінің нәтижесінде мезгіл-мезгіл жаңартылатын жаңа шөп пайда болған шабындық учаскелер. Олар көпжылдық шөптер таза түрінде егілген жылдан бастап немесе алдын ала дақылдардың жамылғысына себілгеннен кейінгі жылы ерекшеленеді. </a:t>
            </a:r>
            <a:r>
              <a:rPr lang="kk-KZ" sz="1100" i="1" spc="10" dirty="0">
                <a:solidFill>
                  <a:srgbClr val="000000"/>
                </a:solidFill>
                <a:latin typeface="Times New Roman" panose="02020603050405020304" pitchFamily="18" charset="0"/>
                <a:ea typeface="Times New Roman" panose="02020603050405020304" pitchFamily="18" charset="0"/>
              </a:rPr>
              <a:t>Таза шабындықтарға</a:t>
            </a:r>
            <a:r>
              <a:rPr lang="kk-KZ" sz="1100" spc="10" dirty="0">
                <a:solidFill>
                  <a:srgbClr val="000000"/>
                </a:solidFill>
                <a:latin typeface="Times New Roman" panose="02020603050405020304" pitchFamily="18" charset="0"/>
                <a:ea typeface="Times New Roman" panose="02020603050405020304" pitchFamily="18" charset="0"/>
              </a:rPr>
              <a:t> бұталар, діңгектер, ағаштар, тастар жоқ учаскелер жатады немесе олар учаскенің 10% - дан азын қамтиды.шабындықтар, бұталар және орманды алқаптар әлсіз және күшті болып бөлінеді. Шабындықтар, егер олардың ауданы 20% - дан 20% - ға дейін соққылармен жабылған болса, ал егер олар 20% - дан асатын соққылармен жабылған болса, нашар өрілген болып саналады. Сәл бұталы немесе сәл орманды шабындықтарға учаскенің 10-30% – заним алып жатқан бұталармен немесе ағаш өсімдіктерімен қопсытылған және қатты бұталы немесе қатты орманды шабындықтар жатады-ауданның 30-70%.</a:t>
            </a: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8EB6FA2F-2941-4577-AA10-DF2F0D030879}"/>
              </a:ext>
            </a:extLst>
          </p:cNvPr>
          <p:cNvPicPr>
            <a:picLocks noChangeAspect="1"/>
          </p:cNvPicPr>
          <p:nvPr/>
        </p:nvPicPr>
        <p:blipFill>
          <a:blip r:embed="rId2"/>
          <a:stretch>
            <a:fillRect/>
          </a:stretch>
        </p:blipFill>
        <p:spPr>
          <a:xfrm>
            <a:off x="7332557" y="1368687"/>
            <a:ext cx="4205102" cy="2817419"/>
          </a:xfrm>
          <a:prstGeom prst="rect">
            <a:avLst/>
          </a:prstGeom>
        </p:spPr>
      </p:pic>
      <p:pic>
        <p:nvPicPr>
          <p:cNvPr id="10" name="Рисунок 9">
            <a:extLst>
              <a:ext uri="{FF2B5EF4-FFF2-40B4-BE49-F238E27FC236}">
                <a16:creationId xmlns:a16="http://schemas.microsoft.com/office/drawing/2014/main" id="{7441D46E-ED7A-4B75-AA3E-D4013518199F}"/>
              </a:ext>
            </a:extLst>
          </p:cNvPr>
          <p:cNvPicPr>
            <a:picLocks noChangeAspect="1"/>
          </p:cNvPicPr>
          <p:nvPr/>
        </p:nvPicPr>
        <p:blipFill rotWithShape="1">
          <a:blip r:embed="rId3"/>
          <a:srcRect l="29449" t="31963" r="50000" b="48251"/>
          <a:stretch/>
        </p:blipFill>
        <p:spPr>
          <a:xfrm>
            <a:off x="9932606" y="4734076"/>
            <a:ext cx="1540737" cy="676823"/>
          </a:xfrm>
          <a:prstGeom prst="rect">
            <a:avLst/>
          </a:prstGeom>
        </p:spPr>
      </p:pic>
      <p:sp>
        <p:nvSpPr>
          <p:cNvPr id="11" name="Прямоугольник 10">
            <a:extLst>
              <a:ext uri="{FF2B5EF4-FFF2-40B4-BE49-F238E27FC236}">
                <a16:creationId xmlns:a16="http://schemas.microsoft.com/office/drawing/2014/main" id="{EB8453BF-AED8-453C-8123-38B5B4F3E8E0}"/>
              </a:ext>
            </a:extLst>
          </p:cNvPr>
          <p:cNvSpPr/>
          <p:nvPr/>
        </p:nvSpPr>
        <p:spPr>
          <a:xfrm>
            <a:off x="7197754" y="4617999"/>
            <a:ext cx="2223082" cy="871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шабындық алқабының шартты белгісі</a:t>
            </a:r>
            <a:endParaRPr lang="ru-RU" dirty="0"/>
          </a:p>
        </p:txBody>
      </p:sp>
      <p:cxnSp>
        <p:nvCxnSpPr>
          <p:cNvPr id="13" name="Прямая со стрелкой 12">
            <a:extLst>
              <a:ext uri="{FF2B5EF4-FFF2-40B4-BE49-F238E27FC236}">
                <a16:creationId xmlns:a16="http://schemas.microsoft.com/office/drawing/2014/main" id="{A0ABEC95-BA01-4A6D-9D1F-7A8015570E6B}"/>
              </a:ext>
            </a:extLst>
          </p:cNvPr>
          <p:cNvCxnSpPr>
            <a:cxnSpLocks/>
            <a:stCxn id="11" idx="3"/>
            <a:endCxn id="10" idx="1"/>
          </p:cNvCxnSpPr>
          <p:nvPr/>
        </p:nvCxnSpPr>
        <p:spPr>
          <a:xfrm>
            <a:off x="9420836" y="5053656"/>
            <a:ext cx="511770" cy="18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39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3159096" y="653192"/>
            <a:ext cx="6096000" cy="646331"/>
          </a:xfrm>
          <a:prstGeom prst="rect">
            <a:avLst/>
          </a:prstGeom>
        </p:spPr>
        <p:txBody>
          <a:bodyPr>
            <a:spAutoFit/>
          </a:bodyPr>
          <a:lstStyle/>
          <a:p>
            <a:r>
              <a:rPr lang="kk-KZ" spc="10" dirty="0">
                <a:solidFill>
                  <a:srgbClr val="000000"/>
                </a:solidFill>
                <a:latin typeface="Calibri" panose="020F0502020204030204" pitchFamily="34" charset="0"/>
                <a:ea typeface="Calibri" panose="020F0502020204030204" pitchFamily="34" charset="0"/>
                <a:cs typeface="Times New Roman" panose="02020603050405020304" pitchFamily="18" charset="0"/>
              </a:rPr>
              <a:t>Ауыл шаруашылығы алқаптары-ауыл шаруашылығы өнімін алу үшін жүйелі түрде пайдаланылатын жер алқаптары</a:t>
            </a:r>
            <a:endParaRPr lang="ru-RU" dirty="0"/>
          </a:p>
        </p:txBody>
      </p:sp>
      <p:sp>
        <p:nvSpPr>
          <p:cNvPr id="4" name="Прямоугольник 3">
            <a:extLst>
              <a:ext uri="{FF2B5EF4-FFF2-40B4-BE49-F238E27FC236}">
                <a16:creationId xmlns:a16="http://schemas.microsoft.com/office/drawing/2014/main" id="{78FD99E1-732F-4502-80E6-E28B3A8A6BE5}"/>
              </a:ext>
            </a:extLst>
          </p:cNvPr>
          <p:cNvSpPr/>
          <p:nvPr/>
        </p:nvSpPr>
        <p:spPr>
          <a:xfrm>
            <a:off x="808140" y="1407934"/>
            <a:ext cx="6096000" cy="4042132"/>
          </a:xfrm>
          <a:prstGeom prst="rect">
            <a:avLst/>
          </a:prstGeom>
        </p:spPr>
        <p:txBody>
          <a:bodyPr>
            <a:spAutoFit/>
          </a:bodyPr>
          <a:lstStyle/>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Жайылымдарға</a:t>
            </a:r>
            <a:r>
              <a:rPr lang="kk-KZ" sz="1400" spc="10" dirty="0">
                <a:solidFill>
                  <a:srgbClr val="000000"/>
                </a:solidFill>
                <a:latin typeface="Times New Roman" panose="02020603050405020304" pitchFamily="18" charset="0"/>
                <a:ea typeface="Times New Roman" panose="02020603050405020304" pitchFamily="18" charset="0"/>
              </a:rPr>
              <a:t> көпжылдық шөптесін өсімдіктермен жабылған, мал жаюға жарамды және жүйелі түрде пайдаланылатын, шабындықтар мен шөгінділер болып табылмайтын жерлер жатады. Жайылымдар, шабындықтар сияқты, су басқан, құрғақ және батпақты болып бөлінеді. Оларды бөлу шабындықтардың ұқсас сипаттамасымен бірдей белгілерге негізделген. Жайылымдардың құрамында түбегейлі немесе үстірт жақсарту жүргізілетін, жақсы шөптер құрылатын, жүйелі түрде тыңайтқыштар енгізілетін және мал жайылымын үнемі жүргізетін мәдени жайылымдар ерекшеленеді.</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Жақсартылған құрамда үстірт және түбегейлі жақсартылған жайылымдар ерекшеленеді. Біріншісіне жайылымдар жатады, онда бұталар мен ормандарды құрғату, тазарту, соққыларды кесу, табиғи шөпті кеспей шөп егу нәтижесінде олардың өнімділігі түпнұсқамен салыстырғанда артты. Түбегейлі жақсартылған жайылымдар-бұл түбегейлі жақсарту шаралары нәтижесінде жаңа, мезгіл-мезгіл жаңартылатын шөптер пайда болған учаскелер.</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Малды жайылымның барлық маусымына айдайтын шалғайдағы мал шаруашылығының жайылымдары пайдаланудың маусымдылығына қарай жазғы, көктемгі күзгі, қысқы және жыл бойы болып бөлінеді. Қазақстанда жайылымдарды есепке алғанда суланғандар бөлінеді. Суланғандарға мал басын тиісті сападағы сумен қамтамасыз ету үшін су көздері бар жайылымдар жатады.</a:t>
            </a:r>
            <a:endParaRPr lang="ru-RU" sz="12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737395AE-859B-4FC6-A391-6C3AFCB8BAE5}"/>
              </a:ext>
            </a:extLst>
          </p:cNvPr>
          <p:cNvPicPr>
            <a:picLocks noChangeAspect="1"/>
          </p:cNvPicPr>
          <p:nvPr/>
        </p:nvPicPr>
        <p:blipFill>
          <a:blip r:embed="rId2"/>
          <a:stretch>
            <a:fillRect/>
          </a:stretch>
        </p:blipFill>
        <p:spPr>
          <a:xfrm>
            <a:off x="6904140" y="1924558"/>
            <a:ext cx="4539547" cy="2838815"/>
          </a:xfrm>
          <a:prstGeom prst="rect">
            <a:avLst/>
          </a:prstGeom>
        </p:spPr>
      </p:pic>
      <p:pic>
        <p:nvPicPr>
          <p:cNvPr id="8" name="Рисунок 7">
            <a:extLst>
              <a:ext uri="{FF2B5EF4-FFF2-40B4-BE49-F238E27FC236}">
                <a16:creationId xmlns:a16="http://schemas.microsoft.com/office/drawing/2014/main" id="{FAF1F558-DB17-4E7C-8523-259BA126514C}"/>
              </a:ext>
            </a:extLst>
          </p:cNvPr>
          <p:cNvPicPr>
            <a:picLocks noChangeAspect="1"/>
          </p:cNvPicPr>
          <p:nvPr/>
        </p:nvPicPr>
        <p:blipFill rotWithShape="1">
          <a:blip r:embed="rId3"/>
          <a:srcRect l="75080" t="53551" r="22637" b="44128"/>
          <a:stretch/>
        </p:blipFill>
        <p:spPr>
          <a:xfrm>
            <a:off x="10085606" y="5064601"/>
            <a:ext cx="1174459" cy="671658"/>
          </a:xfrm>
          <a:prstGeom prst="rect">
            <a:avLst/>
          </a:prstGeom>
        </p:spPr>
      </p:pic>
      <p:sp>
        <p:nvSpPr>
          <p:cNvPr id="9" name="Прямоугольник 8">
            <a:extLst>
              <a:ext uri="{FF2B5EF4-FFF2-40B4-BE49-F238E27FC236}">
                <a16:creationId xmlns:a16="http://schemas.microsoft.com/office/drawing/2014/main" id="{D7E3FF23-2459-4582-8F83-CB13609693A4}"/>
              </a:ext>
            </a:extLst>
          </p:cNvPr>
          <p:cNvSpPr/>
          <p:nvPr/>
        </p:nvSpPr>
        <p:spPr>
          <a:xfrm>
            <a:off x="7008452" y="5064601"/>
            <a:ext cx="1980904" cy="647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Жайылымның шартты белгісі</a:t>
            </a:r>
            <a:endParaRPr lang="ru-RU" dirty="0"/>
          </a:p>
        </p:txBody>
      </p:sp>
      <p:cxnSp>
        <p:nvCxnSpPr>
          <p:cNvPr id="11" name="Прямая со стрелкой 10">
            <a:extLst>
              <a:ext uri="{FF2B5EF4-FFF2-40B4-BE49-F238E27FC236}">
                <a16:creationId xmlns:a16="http://schemas.microsoft.com/office/drawing/2014/main" id="{592EB547-7AC4-4D0C-819A-0A575CDF7B69}"/>
              </a:ext>
            </a:extLst>
          </p:cNvPr>
          <p:cNvCxnSpPr>
            <a:cxnSpLocks/>
            <a:stCxn id="9" idx="3"/>
          </p:cNvCxnSpPr>
          <p:nvPr/>
        </p:nvCxnSpPr>
        <p:spPr>
          <a:xfrm>
            <a:off x="8989356" y="5388408"/>
            <a:ext cx="976765" cy="12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474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1946248" y="653192"/>
            <a:ext cx="8816828" cy="923330"/>
          </a:xfrm>
          <a:prstGeom prst="rect">
            <a:avLst/>
          </a:prstGeom>
        </p:spPr>
        <p:txBody>
          <a:bodyPr wrap="square">
            <a:spAutoFit/>
          </a:bodyPr>
          <a:lstStyle/>
          <a:p>
            <a:pPr algn="ctr"/>
            <a:r>
              <a:rPr lang="kk-KZ" dirty="0"/>
              <a:t>Ауыл шаруашылығы алқаптарынан басқа, есепке алу кезінде басқа да жер учаскелері, сондай-ақ пайдаланылмайтын учаскелер бөлінеді. Соңғысы олардың табиғи жағдайына байланысты ескеріледі</a:t>
            </a:r>
            <a:endParaRPr lang="ru-RU" dirty="0"/>
          </a:p>
        </p:txBody>
      </p:sp>
      <p:sp>
        <p:nvSpPr>
          <p:cNvPr id="3" name="Прямоугольник 2">
            <a:extLst>
              <a:ext uri="{FF2B5EF4-FFF2-40B4-BE49-F238E27FC236}">
                <a16:creationId xmlns:a16="http://schemas.microsoft.com/office/drawing/2014/main" id="{2944DCFF-15A6-4311-9609-E754BFBCFDD7}"/>
              </a:ext>
            </a:extLst>
          </p:cNvPr>
          <p:cNvSpPr/>
          <p:nvPr/>
        </p:nvSpPr>
        <p:spPr>
          <a:xfrm>
            <a:off x="648748" y="1858893"/>
            <a:ext cx="4485314" cy="3333220"/>
          </a:xfrm>
          <a:prstGeom prst="rect">
            <a:avLst/>
          </a:prstGeom>
        </p:spPr>
        <p:txBody>
          <a:bodyPr wrap="square">
            <a:spAutoFit/>
          </a:bodyPr>
          <a:lstStyle/>
          <a:p>
            <a:pPr indent="450215" algn="just" fontAlgn="base">
              <a:lnSpc>
                <a:spcPts val="1425"/>
              </a:lnSpc>
              <a:spcAft>
                <a:spcPts val="0"/>
              </a:spcAft>
            </a:pPr>
            <a:r>
              <a:rPr lang="kk-KZ" i="1" spc="10" dirty="0">
                <a:solidFill>
                  <a:srgbClr val="000000"/>
                </a:solidFill>
                <a:latin typeface="Times New Roman" panose="02020603050405020304" pitchFamily="18" charset="0"/>
                <a:ea typeface="Times New Roman" panose="02020603050405020304" pitchFamily="18" charset="0"/>
              </a:rPr>
              <a:t>Орман алқабына</a:t>
            </a:r>
            <a:r>
              <a:rPr lang="kk-KZ" spc="10" dirty="0">
                <a:solidFill>
                  <a:srgbClr val="000000"/>
                </a:solidFill>
                <a:latin typeface="Times New Roman" panose="02020603050405020304" pitchFamily="18" charset="0"/>
                <a:ea typeface="Times New Roman" panose="02020603050405020304" pitchFamily="18" charset="0"/>
              </a:rPr>
              <a:t> орманмен көмкерілген жерлер, пайдалы, суды реттейтін жерлер, шатқалдар мен арқалықтар, өзен жағалары, су айдындары, құмдар, қолайсыз жерлер, орман саябақтары, ағаш питомниктері, сондай-ақ ағаш кесу, өртеу, өртеу, кеспеағаштар мен қураған екпелер жатады.</a:t>
            </a:r>
            <a:endParaRPr lang="ru-RU" sz="16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pc="10" dirty="0">
                <a:solidFill>
                  <a:srgbClr val="000000"/>
                </a:solidFill>
                <a:latin typeface="Times New Roman" panose="02020603050405020304" pitchFamily="18" charset="0"/>
                <a:ea typeface="Times New Roman" panose="02020603050405020304" pitchFamily="18" charset="0"/>
              </a:rPr>
              <a:t>Орман алқаптары ауылшаруашылық жерлерін эрозиядан, құрғақшылықтан, желден қорғау, сондай-ақ суару немесе құрғату желілерін қорғау мақсатында құрылған жолақтар түріндегі орман екпелері болып саналады. Ауыспалы егіс алқаптарын, сондай-ақ суару және құрғату желілерін қорғау үшін отырғызылған орман белдеулері пайдалы болып табылады.</a:t>
            </a:r>
            <a:endParaRPr lang="ru-RU" sz="16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7B7B81D8-4706-45E4-A9C7-EBACEF7F5568}"/>
              </a:ext>
            </a:extLst>
          </p:cNvPr>
          <p:cNvPicPr>
            <a:picLocks noChangeAspect="1"/>
          </p:cNvPicPr>
          <p:nvPr/>
        </p:nvPicPr>
        <p:blipFill>
          <a:blip r:embed="rId2"/>
          <a:stretch>
            <a:fillRect/>
          </a:stretch>
        </p:blipFill>
        <p:spPr>
          <a:xfrm>
            <a:off x="5399209" y="1911357"/>
            <a:ext cx="5679327" cy="3035285"/>
          </a:xfrm>
          <a:prstGeom prst="rect">
            <a:avLst/>
          </a:prstGeom>
        </p:spPr>
      </p:pic>
    </p:spTree>
    <p:extLst>
      <p:ext uri="{BB962C8B-B14F-4D97-AF65-F5344CB8AC3E}">
        <p14:creationId xmlns:p14="http://schemas.microsoft.com/office/powerpoint/2010/main" val="231276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1946248" y="653192"/>
            <a:ext cx="8816828" cy="923330"/>
          </a:xfrm>
          <a:prstGeom prst="rect">
            <a:avLst/>
          </a:prstGeom>
        </p:spPr>
        <p:txBody>
          <a:bodyPr wrap="square">
            <a:spAutoFit/>
          </a:bodyPr>
          <a:lstStyle/>
          <a:p>
            <a:pPr algn="ctr"/>
            <a:r>
              <a:rPr lang="kk-KZ" dirty="0"/>
              <a:t>Ауыл шаруашылығы алқаптарынан басқа, есепке алу кезінде басқа да жер учаскелері, сондай-ақ пайдаланылмайтын учаскелер бөлінеді. Соңғысы олардың табиғи жағдайына байланысты ескеріледі</a:t>
            </a:r>
            <a:endParaRPr lang="ru-RU" dirty="0"/>
          </a:p>
        </p:txBody>
      </p:sp>
      <p:sp>
        <p:nvSpPr>
          <p:cNvPr id="4" name="Прямоугольник 3">
            <a:extLst>
              <a:ext uri="{FF2B5EF4-FFF2-40B4-BE49-F238E27FC236}">
                <a16:creationId xmlns:a16="http://schemas.microsoft.com/office/drawing/2014/main" id="{7F1ABA89-5454-4B48-8EE1-1FF22C1E2B7D}"/>
              </a:ext>
            </a:extLst>
          </p:cNvPr>
          <p:cNvSpPr/>
          <p:nvPr/>
        </p:nvSpPr>
        <p:spPr>
          <a:xfrm>
            <a:off x="1009475" y="2315719"/>
            <a:ext cx="3570914" cy="1887696"/>
          </a:xfrm>
          <a:prstGeom prst="rect">
            <a:avLst/>
          </a:prstGeom>
        </p:spPr>
        <p:txBody>
          <a:bodyPr wrap="square">
            <a:spAutoFit/>
          </a:bodyPr>
          <a:lstStyle/>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Бұта жер түрі</a:t>
            </a:r>
            <a:r>
              <a:rPr lang="kk-KZ" sz="1400" spc="10" dirty="0">
                <a:solidFill>
                  <a:srgbClr val="000000"/>
                </a:solidFill>
                <a:latin typeface="Times New Roman" panose="02020603050405020304" pitchFamily="18" charset="0"/>
                <a:ea typeface="Times New Roman" panose="02020603050405020304" pitchFamily="18" charset="0"/>
              </a:rPr>
              <a:t> ретінде 70% - дан астам бұталы өсімдіктермен жабылған жер аумағы болып саналады. Бұтаның құрамында су қорғау және қорғау мақсатындағы учаскелердің аудандары бөлінеді және ескеріледі.</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Оларға қорғау аймақтарында, өзендер мен су жолдарының бойында, сондай-ақ эрозияға қарсы маңызы бар тік беткейлерде орналасқан бұталар жатады.</a:t>
            </a:r>
            <a:endParaRPr lang="ru-RU" sz="12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D8C83BFF-B2A4-472D-A3D6-22EBBFC6B640}"/>
              </a:ext>
            </a:extLst>
          </p:cNvPr>
          <p:cNvPicPr>
            <a:picLocks noChangeAspect="1"/>
          </p:cNvPicPr>
          <p:nvPr/>
        </p:nvPicPr>
        <p:blipFill>
          <a:blip r:embed="rId2"/>
          <a:stretch>
            <a:fillRect/>
          </a:stretch>
        </p:blipFill>
        <p:spPr>
          <a:xfrm>
            <a:off x="5268285" y="1997918"/>
            <a:ext cx="4984197" cy="3051074"/>
          </a:xfrm>
          <a:prstGeom prst="rect">
            <a:avLst/>
          </a:prstGeom>
        </p:spPr>
      </p:pic>
    </p:spTree>
    <p:extLst>
      <p:ext uri="{BB962C8B-B14F-4D97-AF65-F5344CB8AC3E}">
        <p14:creationId xmlns:p14="http://schemas.microsoft.com/office/powerpoint/2010/main" val="3768741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3CFA47B-AE0D-43C7-B232-33D618E0BF49}"/>
              </a:ext>
            </a:extLst>
          </p:cNvPr>
          <p:cNvSpPr/>
          <p:nvPr/>
        </p:nvSpPr>
        <p:spPr>
          <a:xfrm>
            <a:off x="1946248" y="653192"/>
            <a:ext cx="8816828" cy="923330"/>
          </a:xfrm>
          <a:prstGeom prst="rect">
            <a:avLst/>
          </a:prstGeom>
        </p:spPr>
        <p:txBody>
          <a:bodyPr wrap="square">
            <a:spAutoFit/>
          </a:bodyPr>
          <a:lstStyle/>
          <a:p>
            <a:pPr algn="ctr"/>
            <a:r>
              <a:rPr lang="kk-KZ" dirty="0"/>
              <a:t>Ауыл шаруашылығы алқаптарынан басқа, есепке алу кезінде басқа да жер учаскелері, сондай-ақ пайдаланылмайтын учаскелер бөлінеді. Соңғысы олардың табиғи жағдайына байланысты ескеріледі</a:t>
            </a:r>
            <a:endParaRPr lang="ru-RU" dirty="0"/>
          </a:p>
        </p:txBody>
      </p:sp>
      <p:sp>
        <p:nvSpPr>
          <p:cNvPr id="4" name="Прямоугольник 3">
            <a:extLst>
              <a:ext uri="{FF2B5EF4-FFF2-40B4-BE49-F238E27FC236}">
                <a16:creationId xmlns:a16="http://schemas.microsoft.com/office/drawing/2014/main" id="{7F1ABA89-5454-4B48-8EE1-1FF22C1E2B7D}"/>
              </a:ext>
            </a:extLst>
          </p:cNvPr>
          <p:cNvSpPr/>
          <p:nvPr/>
        </p:nvSpPr>
        <p:spPr>
          <a:xfrm>
            <a:off x="1286312" y="2206662"/>
            <a:ext cx="3570914" cy="2605842"/>
          </a:xfrm>
          <a:prstGeom prst="rect">
            <a:avLst/>
          </a:prstGeom>
        </p:spPr>
        <p:txBody>
          <a:bodyPr wrap="square">
            <a:spAutoFit/>
          </a:bodyPr>
          <a:lstStyle/>
          <a:p>
            <a:pPr indent="450215" algn="just" fontAlgn="base">
              <a:lnSpc>
                <a:spcPts val="1425"/>
              </a:lnSpc>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Батпақтар-</a:t>
            </a:r>
            <a:r>
              <a:rPr lang="kk-KZ" sz="1400" spc="10" dirty="0">
                <a:solidFill>
                  <a:srgbClr val="000000"/>
                </a:solidFill>
                <a:latin typeface="Times New Roman" panose="02020603050405020304" pitchFamily="18" charset="0"/>
                <a:ea typeface="Times New Roman" panose="02020603050405020304" pitchFamily="18" charset="0"/>
              </a:rPr>
              <a:t>жер бетінде шымтезек түрінде ыдыраған жартылай ыдыраған қалдықтары бар жер асты және атмосфералық сулармен шамадан тыс ылғалданған жерлер. Өсімдіктерге, су режиміне және шымтезек шөгінділерінің сипатына байланысты олар төмен, жоғары және өтпелі болып бөлінеді. Су астында жалпы алаң, сондай-ақ жеке алаңдар ескеріледі атап айтқанда: өзендер мен бұлақтардың; көлдердің; су қоймаларының, тоғандардың және басқа да жасанды су айдындарының астында; каналдардың, коллекторлар мен арықтардың астында.</a:t>
            </a:r>
            <a:endParaRPr lang="ru-RU" sz="12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A53B6042-B1F5-422D-90CE-9C16A3D68916}"/>
              </a:ext>
            </a:extLst>
          </p:cNvPr>
          <p:cNvPicPr>
            <a:picLocks noChangeAspect="1"/>
          </p:cNvPicPr>
          <p:nvPr/>
        </p:nvPicPr>
        <p:blipFill>
          <a:blip r:embed="rId2"/>
          <a:stretch>
            <a:fillRect/>
          </a:stretch>
        </p:blipFill>
        <p:spPr>
          <a:xfrm>
            <a:off x="5377343" y="1975606"/>
            <a:ext cx="4653095" cy="3489821"/>
          </a:xfrm>
          <a:prstGeom prst="rect">
            <a:avLst/>
          </a:prstGeom>
        </p:spPr>
      </p:pic>
    </p:spTree>
    <p:extLst>
      <p:ext uri="{BB962C8B-B14F-4D97-AF65-F5344CB8AC3E}">
        <p14:creationId xmlns:p14="http://schemas.microsoft.com/office/powerpoint/2010/main" val="3647998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96639EF-9852-4770-8912-44E08D955FD1}"/>
              </a:ext>
            </a:extLst>
          </p:cNvPr>
          <p:cNvSpPr/>
          <p:nvPr/>
        </p:nvSpPr>
        <p:spPr>
          <a:xfrm>
            <a:off x="1694577" y="2031832"/>
            <a:ext cx="4401423" cy="1896930"/>
          </a:xfrm>
          <a:prstGeom prst="rect">
            <a:avLst/>
          </a:prstGeom>
        </p:spPr>
        <p:txBody>
          <a:bodyPr wrap="square">
            <a:spAutoFit/>
          </a:bodyPr>
          <a:lstStyle/>
          <a:p>
            <a:pPr indent="450215" algn="just" fontAlgn="base">
              <a:lnSpc>
                <a:spcPts val="1425"/>
              </a:lnSpc>
              <a:spcAft>
                <a:spcPts val="0"/>
              </a:spcAft>
            </a:pPr>
            <a:r>
              <a:rPr lang="kk-KZ" i="1" spc="10" dirty="0">
                <a:solidFill>
                  <a:srgbClr val="000000"/>
                </a:solidFill>
                <a:latin typeface="Times New Roman" panose="02020603050405020304" pitchFamily="18" charset="0"/>
                <a:ea typeface="Times New Roman" panose="02020603050405020304" pitchFamily="18" charset="0"/>
              </a:rPr>
              <a:t>Жолдар мен жүгірулер, ғимараттар мен аулалар, көшелер мен алаңдар, құмдар, сайлар, мұздықтар</a:t>
            </a:r>
            <a:r>
              <a:rPr lang="kk-KZ" spc="10" dirty="0">
                <a:solidFill>
                  <a:srgbClr val="000000"/>
                </a:solidFill>
                <a:latin typeface="Times New Roman" panose="02020603050405020304" pitchFamily="18" charset="0"/>
                <a:ea typeface="Times New Roman" panose="02020603050405020304" pitchFamily="18" charset="0"/>
              </a:rPr>
              <a:t> алып жатқан жерлер бөлек ескеріледі. Есепке алуға: пайдалы қазбаларды игеру кезінде бұзылған, көшкіндер, шөгінділер, қиыршық тастар, қиыршық тастар, саздар алып жатқан жерлер; ауыл шаруашылығында пайдаланылмайтын өзге де жерлер жатады.</a:t>
            </a:r>
            <a:endParaRPr lang="ru-RU" sz="16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82546BBB-191D-49CA-9FF9-27CF860EA842}"/>
              </a:ext>
            </a:extLst>
          </p:cNvPr>
          <p:cNvPicPr>
            <a:picLocks noChangeAspect="1"/>
          </p:cNvPicPr>
          <p:nvPr/>
        </p:nvPicPr>
        <p:blipFill rotWithShape="1">
          <a:blip r:embed="rId2"/>
          <a:srcRect l="29388" t="33737" r="29382" b="25305"/>
          <a:stretch/>
        </p:blipFill>
        <p:spPr>
          <a:xfrm>
            <a:off x="6853806" y="498269"/>
            <a:ext cx="3196204" cy="1786044"/>
          </a:xfrm>
          <a:prstGeom prst="rect">
            <a:avLst/>
          </a:prstGeom>
        </p:spPr>
      </p:pic>
      <p:pic>
        <p:nvPicPr>
          <p:cNvPr id="8" name="Рисунок 7">
            <a:extLst>
              <a:ext uri="{FF2B5EF4-FFF2-40B4-BE49-F238E27FC236}">
                <a16:creationId xmlns:a16="http://schemas.microsoft.com/office/drawing/2014/main" id="{B74CDB91-667D-42C9-B062-ECE3D193213C}"/>
              </a:ext>
            </a:extLst>
          </p:cNvPr>
          <p:cNvPicPr>
            <a:picLocks noChangeAspect="1"/>
          </p:cNvPicPr>
          <p:nvPr/>
        </p:nvPicPr>
        <p:blipFill>
          <a:blip r:embed="rId3"/>
          <a:stretch>
            <a:fillRect/>
          </a:stretch>
        </p:blipFill>
        <p:spPr>
          <a:xfrm>
            <a:off x="6853806" y="2286539"/>
            <a:ext cx="3196205" cy="1795202"/>
          </a:xfrm>
          <a:prstGeom prst="rect">
            <a:avLst/>
          </a:prstGeom>
        </p:spPr>
      </p:pic>
      <p:pic>
        <p:nvPicPr>
          <p:cNvPr id="9" name="Рисунок 8">
            <a:extLst>
              <a:ext uri="{FF2B5EF4-FFF2-40B4-BE49-F238E27FC236}">
                <a16:creationId xmlns:a16="http://schemas.microsoft.com/office/drawing/2014/main" id="{7E17821B-91E4-48F2-AE12-8A0AB88D2E84}"/>
              </a:ext>
            </a:extLst>
          </p:cNvPr>
          <p:cNvPicPr>
            <a:picLocks noChangeAspect="1"/>
          </p:cNvPicPr>
          <p:nvPr/>
        </p:nvPicPr>
        <p:blipFill rotWithShape="1">
          <a:blip r:embed="rId4"/>
          <a:srcRect l="20711" t="37798" r="36009" b="15352"/>
          <a:stretch/>
        </p:blipFill>
        <p:spPr>
          <a:xfrm>
            <a:off x="6853805" y="4081741"/>
            <a:ext cx="3196203" cy="1946178"/>
          </a:xfrm>
          <a:prstGeom prst="rect">
            <a:avLst/>
          </a:prstGeom>
        </p:spPr>
      </p:pic>
    </p:spTree>
    <p:extLst>
      <p:ext uri="{BB962C8B-B14F-4D97-AF65-F5344CB8AC3E}">
        <p14:creationId xmlns:p14="http://schemas.microsoft.com/office/powerpoint/2010/main" val="1331912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DB4E0DF1-D460-4B8B-947A-C1AF4FB8B0F2}"/>
              </a:ext>
            </a:extLst>
          </p:cNvPr>
          <p:cNvSpPr/>
          <p:nvPr/>
        </p:nvSpPr>
        <p:spPr>
          <a:xfrm>
            <a:off x="673916" y="1501070"/>
            <a:ext cx="6096000" cy="3503523"/>
          </a:xfrm>
          <a:prstGeom prst="rect">
            <a:avLst/>
          </a:prstGeom>
        </p:spPr>
        <p:txBody>
          <a:bodyPr>
            <a:spAutoFit/>
          </a:bodyPr>
          <a:lstStyle/>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Суармалы және құрғатылған жерлердің алқаптары ерекше экономикалық құндылыққа ие. Оларды есепке алғанда жерлердің жіктелуі сақталады. Есепке ең алдымен суару желісі бар жалпы алаң жатады. Оларға барлық суармалы жерлер, сондай-ақ қолайлы суару желісі бар, бірақ суару көздерінен сумен қамтамасыз етілмеген жерлер жатады.</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Суармалы жерлерден үнемі суармалы және шартты түрде суарылатын (шектеулі суармалы) жерлер бөлінеді. Лиманды суару жерлері бөлек бөлінеді және ескеріледі.</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Оларға көктемгі еріген суларды ұстауға арналған немесе арнайы құрылғылардың көмегімен суару жүйелерінен құйылатын құрылыстар, біліктер, бөгеттер немесе басқа гидротехникалық құрылыстар бар учаскелер жатады.</a:t>
            </a:r>
            <a:endParaRPr lang="ru-RU" sz="1200" dirty="0">
              <a:latin typeface="Times New Roman" panose="02020603050405020304" pitchFamily="18" charset="0"/>
              <a:ea typeface="Times New Roman" panose="02020603050405020304" pitchFamily="18" charset="0"/>
            </a:endParaRPr>
          </a:p>
          <a:p>
            <a:pPr indent="450215" algn="just" fontAlgn="base">
              <a:lnSpc>
                <a:spcPts val="1425"/>
              </a:lnSpc>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Ауыл шаруашылығы дақылдарының, екпелердің және басқа да өсімдіктердің өсуі үшін қалыпты су-ауа режимін қамтамасыз ететін құрғату желісі бар жерлер құрғатылған болып саналады. Құрғатылған жерлердің құрамында жабық дренажы бар және су режимін екіжақты реттейтін жерлер бөлек ескеріледі. Жабық дренажы бар жерлерге материалдық дренаж салынған жерлер жатады. Жер учаскелерінің ауданы олар тұратын контурлардың аудандарын қосу арқылы анықталады.</a:t>
            </a:r>
            <a:endParaRPr lang="ru-RU" sz="12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A599E59B-292F-472C-AA22-B2BB26844F93}"/>
              </a:ext>
            </a:extLst>
          </p:cNvPr>
          <p:cNvPicPr>
            <a:picLocks noChangeAspect="1"/>
          </p:cNvPicPr>
          <p:nvPr/>
        </p:nvPicPr>
        <p:blipFill>
          <a:blip r:embed="rId2"/>
          <a:stretch>
            <a:fillRect/>
          </a:stretch>
        </p:blipFill>
        <p:spPr>
          <a:xfrm>
            <a:off x="7071919" y="1259263"/>
            <a:ext cx="4059585" cy="1710439"/>
          </a:xfrm>
          <a:prstGeom prst="rect">
            <a:avLst/>
          </a:prstGeom>
        </p:spPr>
      </p:pic>
      <p:pic>
        <p:nvPicPr>
          <p:cNvPr id="10" name="Рисунок 9">
            <a:extLst>
              <a:ext uri="{FF2B5EF4-FFF2-40B4-BE49-F238E27FC236}">
                <a16:creationId xmlns:a16="http://schemas.microsoft.com/office/drawing/2014/main" id="{5124ABEA-AAEB-40AC-970D-EF5BDE46E1DF}"/>
              </a:ext>
            </a:extLst>
          </p:cNvPr>
          <p:cNvPicPr>
            <a:picLocks noChangeAspect="1"/>
          </p:cNvPicPr>
          <p:nvPr/>
        </p:nvPicPr>
        <p:blipFill>
          <a:blip r:embed="rId3"/>
          <a:stretch>
            <a:fillRect/>
          </a:stretch>
        </p:blipFill>
        <p:spPr>
          <a:xfrm>
            <a:off x="7011085" y="3334399"/>
            <a:ext cx="4059586" cy="1776069"/>
          </a:xfrm>
          <a:prstGeom prst="rect">
            <a:avLst/>
          </a:prstGeom>
        </p:spPr>
      </p:pic>
    </p:spTree>
    <p:extLst>
      <p:ext uri="{BB962C8B-B14F-4D97-AF65-F5344CB8AC3E}">
        <p14:creationId xmlns:p14="http://schemas.microsoft.com/office/powerpoint/2010/main" val="1972093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2305</TotalTime>
  <Words>1486</Words>
  <Application>Microsoft Office PowerPoint</Application>
  <PresentationFormat>Широкоэкранный</PresentationFormat>
  <Paragraphs>59</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Courier New</vt:lpstr>
      <vt:lpstr>Times New Roman</vt:lpstr>
      <vt:lpstr>Verdana</vt:lpstr>
      <vt:lpstr>Wingdings 2</vt:lpstr>
      <vt:lpstr>Аспект</vt:lpstr>
      <vt:lpstr> «Д. Серікбаев атындағы Шығыс Қазақстан техникалық университеті»  </vt:lpstr>
      <vt:lpstr> 3 дәріс  Жер сапасын есепе алу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Республики Казахстан Восточно-Казахстанский государственный технический университет  им. Д. Серикбаева</dc:title>
  <dc:creator>Жаслан</dc:creator>
  <cp:lastModifiedBy>User67</cp:lastModifiedBy>
  <cp:revision>191</cp:revision>
  <dcterms:created xsi:type="dcterms:W3CDTF">2018-04-28T08:56:48Z</dcterms:created>
  <dcterms:modified xsi:type="dcterms:W3CDTF">2026-02-04T10:23:05Z</dcterms:modified>
</cp:coreProperties>
</file>